
<file path=[Content_Types].xml><?xml version="1.0" encoding="utf-8"?>
<Types xmlns="http://schemas.openxmlformats.org/package/2006/content-types">
  <Override PartName="/ppt/slides/slide47.xml" ContentType="application/vnd.openxmlformats-officedocument.presentationml.slide+xml"/>
  <Override PartName="/ppt/slides/slide58.xml" ContentType="application/vnd.openxmlformats-officedocument.presentationml.slide+xml"/>
  <Override PartName="/ppt/slides/slide94.xml" ContentType="application/vnd.openxmlformats-officedocument.presentationml.slide+xml"/>
  <Override PartName="/ppt/slides/slide142.xml" ContentType="application/vnd.openxmlformats-officedocument.presentationml.slide+xml"/>
  <Override PartName="/ppt/notesSlides/notesSlide2.xml" ContentType="application/vnd.openxmlformats-officedocument.presentationml.notesSlide+xml"/>
  <Override PartName="/ppt/slides/slide36.xml" ContentType="application/vnd.openxmlformats-officedocument.presentationml.slide+xml"/>
  <Override PartName="/ppt/slides/slide83.xml" ContentType="application/vnd.openxmlformats-officedocument.presentationml.slide+xml"/>
  <Override PartName="/ppt/slides/slide120.xml" ContentType="application/vnd.openxmlformats-officedocument.presentationml.slide+xml"/>
  <Override PartName="/ppt/slides/slide131.xml" ContentType="application/vnd.openxmlformats-officedocument.presentationml.slide+xml"/>
  <Override PartName="/ppt/slides/slide25.xml" ContentType="application/vnd.openxmlformats-officedocument.presentationml.slide+xml"/>
  <Override PartName="/ppt/slides/slide72.xml" ContentType="application/vnd.openxmlformats-officedocument.presentationml.slide+xml"/>
  <Override PartName="/ppt/slides/slide207.xml" ContentType="application/vnd.openxmlformats-officedocument.presentationml.slid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s/slide169.xml" ContentType="application/vnd.openxmlformats-officedocument.presentationml.slide+xml"/>
  <Override PartName="/ppt/tableStyles.xml" ContentType="application/vnd.openxmlformats-officedocument.presentationml.tableStyles+xml"/>
  <Override PartName="/ppt/slides/slide147.xml" ContentType="application/vnd.openxmlformats-officedocument.presentationml.slide+xml"/>
  <Override PartName="/ppt/slides/slide158.xml" ContentType="application/vnd.openxmlformats-officedocument.presentationml.slide+xml"/>
  <Override PartName="/ppt/slides/slide194.xml" ContentType="application/vnd.openxmlformats-officedocument.presentationml.slide+xml"/>
  <Override PartName="/ppt/slides/slide210.xml" ContentType="application/vnd.openxmlformats-officedocument.presentationml.slide+xml"/>
  <Override PartName="/ppt/slides/slide99.xml" ContentType="application/vnd.openxmlformats-officedocument.presentationml.slide+xml"/>
  <Override PartName="/ppt/slides/slide136.xml" ContentType="application/vnd.openxmlformats-officedocument.presentationml.slide+xml"/>
  <Override PartName="/ppt/slides/slide183.xml" ContentType="application/vnd.openxmlformats-officedocument.presentationml.slide+xml"/>
  <Override PartName="/ppt/notesSlides/notesSlide7.xml" ContentType="application/vnd.openxmlformats-officedocument.presentationml.notesSlide+xml"/>
  <Override PartName="/ppt/slides/slide77.xml" ContentType="application/vnd.openxmlformats-officedocument.presentationml.slide+xml"/>
  <Override PartName="/ppt/slides/slide88.xml" ContentType="application/vnd.openxmlformats-officedocument.presentationml.slide+xml"/>
  <Override PartName="/ppt/slides/slide125.xml" ContentType="application/vnd.openxmlformats-officedocument.presentationml.slide+xml"/>
  <Override PartName="/ppt/slides/slide172.xml" ContentType="application/vnd.openxmlformats-officedocument.presentationml.slide+xml"/>
  <Override PartName="/ppt/slides/slide5.xml" ContentType="application/vnd.openxmlformats-officedocument.presentationml.slide+xml"/>
  <Override PartName="/ppt/slides/slide19.xml" ContentType="application/vnd.openxmlformats-officedocument.presentationml.slide+xml"/>
  <Override PartName="/ppt/slides/slide66.xml" ContentType="application/vnd.openxmlformats-officedocument.presentationml.slide+xml"/>
  <Override PartName="/ppt/slides/slide103.xml" ContentType="application/vnd.openxmlformats-officedocument.presentationml.slide+xml"/>
  <Override PartName="/ppt/slides/slide114.xml" ContentType="application/vnd.openxmlformats-officedocument.presentationml.slide+xml"/>
  <Override PartName="/ppt/slides/slide150.xml" ContentType="application/vnd.openxmlformats-officedocument.presentationml.slide+xml"/>
  <Override PartName="/ppt/slides/slide161.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55.xml" ContentType="application/vnd.openxmlformats-officedocument.presentationml.slide+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s/slide44.xml" ContentType="application/vnd.openxmlformats-officedocument.presentationml.slide+xml"/>
  <Override PartName="/ppt/slides/slide62.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Override PartName="/ppt/slides/slide110.xml" ContentType="application/vnd.openxmlformats-officedocument.presentationml.slide+xml"/>
  <Override PartName="/ppt/slideLayouts/slideLayout3.xml" ContentType="application/vnd.openxmlformats-officedocument.presentationml.slideLayout+xml"/>
  <Override PartName="/ppt/presentation.xml" ContentType="application/vnd.openxmlformats-officedocument.presentationml.presentation.main+xml"/>
  <Override PartName="/ppt/slides/slide22.xml" ContentType="application/vnd.openxmlformats-officedocument.presentationml.slide+xml"/>
  <Override PartName="/ppt/slides/slide51.xml" ContentType="application/vnd.openxmlformats-officedocument.presentationml.slide+xml"/>
  <Override PartName="/ppt/slides/slide199.xml" ContentType="application/vnd.openxmlformats-officedocument.presentationml.slide+xml"/>
  <Override PartName="/ppt/slides/slide204.xml" ContentType="application/vnd.openxmlformats-officedocument.presentationml.slide+xml"/>
  <Override PartName="/docProps/app.xml" ContentType="application/vnd.openxmlformats-officedocument.extended-properties+xml"/>
  <Override PartName="/ppt/slides/slide11.xml" ContentType="application/vnd.openxmlformats-officedocument.presentationml.slide+xml"/>
  <Override PartName="/ppt/slides/slide40.xml" ContentType="application/vnd.openxmlformats-officedocument.presentationml.slide+xml"/>
  <Override PartName="/ppt/slides/slide159.xml" ContentType="application/vnd.openxmlformats-officedocument.presentationml.slide+xml"/>
  <Override PartName="/ppt/slides/slide188.xml" ContentType="application/vnd.openxmlformats-officedocument.presentationml.slide+xml"/>
  <Override PartName="/ppt/slides/slide211.xml" ContentType="application/vnd.openxmlformats-officedocument.presentationml.slide+xml"/>
  <Override PartName="/ppt/slides/slide119.xml" ContentType="application/vnd.openxmlformats-officedocument.presentationml.slide+xml"/>
  <Override PartName="/ppt/slides/slide148.xml" ContentType="application/vnd.openxmlformats-officedocument.presentationml.slide+xml"/>
  <Override PartName="/ppt/slides/slide166.xml" ContentType="application/vnd.openxmlformats-officedocument.presentationml.slide+xml"/>
  <Override PartName="/ppt/slides/slide177.xml" ContentType="application/vnd.openxmlformats-officedocument.presentationml.slide+xml"/>
  <Override PartName="/ppt/slides/slide195.xml" ContentType="application/vnd.openxmlformats-officedocument.presentationml.slide+xml"/>
  <Override PartName="/ppt/slides/slide200.xml" ContentType="application/vnd.openxmlformats-officedocument.presentationml.slide+xml"/>
  <Override PartName="/ppt/slideLayouts/slideLayout10.xml" ContentType="application/vnd.openxmlformats-officedocument.presentationml.slideLayout+xml"/>
  <Override PartName="/ppt/notesSlides/notesSlide8.xml" ContentType="application/vnd.openxmlformats-officedocument.presentationml.notesSlide+xml"/>
  <Default Extension="gif" ContentType="image/gif"/>
  <Override PartName="/ppt/slides/slide89.xml" ContentType="application/vnd.openxmlformats-officedocument.presentationml.slide+xml"/>
  <Override PartName="/ppt/slides/slide108.xml" ContentType="application/vnd.openxmlformats-officedocument.presentationml.slide+xml"/>
  <Override PartName="/ppt/slides/slide126.xml" ContentType="application/vnd.openxmlformats-officedocument.presentationml.slide+xml"/>
  <Override PartName="/ppt/slides/slide137.xml" ContentType="application/vnd.openxmlformats-officedocument.presentationml.slide+xml"/>
  <Override PartName="/ppt/slides/slide155.xml" ContentType="application/vnd.openxmlformats-officedocument.presentationml.slide+xml"/>
  <Override PartName="/ppt/slides/slide173.xml" ContentType="application/vnd.openxmlformats-officedocument.presentationml.slide+xml"/>
  <Override PartName="/ppt/slides/slide184.xml" ContentType="application/vnd.openxmlformats-officedocument.presentationml.slide+xml"/>
  <Override PartName="/ppt/slides/slide49.xml" ContentType="application/vnd.openxmlformats-officedocument.presentationml.slide+xml"/>
  <Override PartName="/ppt/slides/slide78.xml" ContentType="application/vnd.openxmlformats-officedocument.presentationml.slide+xml"/>
  <Override PartName="/ppt/slides/slide96.xml" ContentType="application/vnd.openxmlformats-officedocument.presentationml.slide+xml"/>
  <Override PartName="/ppt/slides/slide115.xml" ContentType="application/vnd.openxmlformats-officedocument.presentationml.slide+xml"/>
  <Override PartName="/ppt/slides/slide144.xml" ContentType="application/vnd.openxmlformats-officedocument.presentationml.slide+xml"/>
  <Override PartName="/ppt/slides/slide162.xml" ContentType="application/vnd.openxmlformats-officedocument.presentationml.slide+xml"/>
  <Override PartName="/ppt/slides/slide191.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s/slide104.xml" ContentType="application/vnd.openxmlformats-officedocument.presentationml.slide+xml"/>
  <Override PartName="/ppt/slides/slide122.xml" ContentType="application/vnd.openxmlformats-officedocument.presentationml.slide+xml"/>
  <Override PartName="/ppt/slides/slide133.xml" ContentType="application/vnd.openxmlformats-officedocument.presentationml.slide+xml"/>
  <Override PartName="/ppt/slides/slide151.xml" ContentType="application/vnd.openxmlformats-officedocument.presentationml.slide+xml"/>
  <Override PartName="/ppt/slides/slide180.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s/slide92.xml" ContentType="application/vnd.openxmlformats-officedocument.presentationml.slide+xml"/>
  <Override PartName="/ppt/slides/slide111.xml" ContentType="application/vnd.openxmlformats-officedocument.presentationml.slide+xml"/>
  <Override PartName="/ppt/slides/slide140.xml" ContentType="application/vnd.openxmlformats-officedocument.presentationml.slide+xml"/>
  <Override PartName="/ppt/slides/slide209.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slides/slide100.xml" ContentType="application/vnd.openxmlformats-officedocument.presentationml.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slides/slide189.xml" ContentType="application/vnd.openxmlformats-officedocument.presentationml.slide+xml"/>
  <Override PartName="/ppt/slides/slide205.xml" ContentType="application/vnd.openxmlformats-officedocument.presentationml.slide+xml"/>
  <Override PartName="/ppt/slides/slide12.xml" ContentType="application/vnd.openxmlformats-officedocument.presentationml.slide+xml"/>
  <Override PartName="/ppt/slides/slide30.xml" ContentType="application/vnd.openxmlformats-officedocument.presentationml.slide+xml"/>
  <Override PartName="/ppt/slides/slide149.xml" ContentType="application/vnd.openxmlformats-officedocument.presentationml.slide+xml"/>
  <Override PartName="/ppt/slides/slide178.xml" ContentType="application/vnd.openxmlformats-officedocument.presentationml.slide+xml"/>
  <Override PartName="/ppt/slides/slide196.xml" ContentType="application/vnd.openxmlformats-officedocument.presentationml.slide+xml"/>
  <Override PartName="/ppt/slideLayouts/slideLayout11.xml" ContentType="application/vnd.openxmlformats-officedocument.presentationml.slideLayout+xml"/>
  <Override PartName="/ppt/slides/slide138.xml" ContentType="application/vnd.openxmlformats-officedocument.presentationml.slide+xml"/>
  <Override PartName="/ppt/slides/slide167.xml" ContentType="application/vnd.openxmlformats-officedocument.presentationml.slide+xml"/>
  <Override PartName="/ppt/slides/slide185.xml" ContentType="application/vnd.openxmlformats-officedocument.presentationml.slide+xml"/>
  <Override PartName="/ppt/slides/slide201.xml" ContentType="application/vnd.openxmlformats-officedocument.presentationml.slide+xml"/>
  <Override PartName="/ppt/notesSlides/notesSlide9.xml" ContentType="application/vnd.openxmlformats-officedocument.presentationml.notesSlide+xml"/>
  <Override PartName="/ppt/slides/slide79.xml" ContentType="application/vnd.openxmlformats-officedocument.presentationml.slide+xml"/>
  <Override PartName="/ppt/slides/slide109.xml" ContentType="application/vnd.openxmlformats-officedocument.presentationml.slide+xml"/>
  <Override PartName="/ppt/slides/slide127.xml" ContentType="application/vnd.openxmlformats-officedocument.presentationml.slide+xml"/>
  <Override PartName="/ppt/slides/slide145.xml" ContentType="application/vnd.openxmlformats-officedocument.presentationml.slide+xml"/>
  <Override PartName="/ppt/slides/slide156.xml" ContentType="application/vnd.openxmlformats-officedocument.presentationml.slide+xml"/>
  <Override PartName="/ppt/slides/slide174.xml" ContentType="application/vnd.openxmlformats-officedocument.presentationml.slide+xml"/>
  <Override PartName="/ppt/slides/slide192.xml" ContentType="application/vnd.openxmlformats-officedocument.presentationml.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68.xml" ContentType="application/vnd.openxmlformats-officedocument.presentationml.slide+xml"/>
  <Override PartName="/ppt/slides/slide97.xml" ContentType="application/vnd.openxmlformats-officedocument.presentationml.slide+xml"/>
  <Override PartName="/ppt/slides/slide116.xml" ContentType="application/vnd.openxmlformats-officedocument.presentationml.slide+xml"/>
  <Override PartName="/ppt/slides/slide134.xml" ContentType="application/vnd.openxmlformats-officedocument.presentationml.slide+xml"/>
  <Override PartName="/ppt/slides/slide163.xml" ContentType="application/vnd.openxmlformats-officedocument.presentationml.slide+xml"/>
  <Override PartName="/ppt/slides/slide181.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05.xml" ContentType="application/vnd.openxmlformats-officedocument.presentationml.slide+xml"/>
  <Override PartName="/ppt/slides/slide123.xml" ContentType="application/vnd.openxmlformats-officedocument.presentationml.slide+xml"/>
  <Override PartName="/ppt/slides/slide141.xml" ContentType="application/vnd.openxmlformats-officedocument.presentationml.slide+xml"/>
  <Override PartName="/ppt/slides/slide152.xml" ContentType="application/vnd.openxmlformats-officedocument.presentationml.slide+xml"/>
  <Override PartName="/ppt/slides/slide170.xml" ContentType="application/vnd.openxmlformats-officedocument.presentationml.slide+xml"/>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s/slide93.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s/slide130.xml" ContentType="application/vnd.openxmlformats-officedocument.presentationml.slide+xml"/>
  <Override PartName="/ppt/slideLayouts/slideLayout5.xml" ContentType="application/vnd.openxmlformats-officedocument.presentationml.slideLayout+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Override PartName="/ppt/slides/slide206.xml" ContentType="application/vnd.openxmlformats-officedocument.presentationml.slide+xml"/>
  <Default Extension="jpeg" ContentType="image/jpeg"/>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slides/slide20.xml" ContentType="application/vnd.openxmlformats-officedocument.presentationml.slide+xml"/>
  <Override PartName="/ppt/slides/slide168.xml" ContentType="application/vnd.openxmlformats-officedocument.presentationml.slide+xml"/>
  <Override PartName="/ppt/slides/slide179.xml" ContentType="application/vnd.openxmlformats-officedocument.presentationml.slide+xml"/>
  <Override PartName="/ppt/slides/slide197.xml" ContentType="application/vnd.openxmlformats-officedocument.presentationml.slide+xml"/>
  <Override PartName="/ppt/slides/slide202.xml" ContentType="application/vnd.openxmlformats-officedocument.presentationml.slide+xml"/>
  <Override PartName="/ppt/slideLayouts/slideLayout12.xml" ContentType="application/vnd.openxmlformats-officedocument.presentationml.slideLayout+xml"/>
  <Override PartName="/ppt/slides/slide139.xml" ContentType="application/vnd.openxmlformats-officedocument.presentationml.slide+xml"/>
  <Override PartName="/ppt/slides/slide157.xml" ContentType="application/vnd.openxmlformats-officedocument.presentationml.slide+xml"/>
  <Override PartName="/ppt/slides/slide186.xml" ContentType="application/vnd.openxmlformats-officedocument.presentationml.slide+xml"/>
  <Override PartName="/ppt/slides/slide98.xml" ContentType="application/vnd.openxmlformats-officedocument.presentationml.slide+xml"/>
  <Override PartName="/ppt/slides/slide117.xml" ContentType="application/vnd.openxmlformats-officedocument.presentationml.slide+xml"/>
  <Override PartName="/ppt/slides/slide128.xml" ContentType="application/vnd.openxmlformats-officedocument.presentationml.slide+xml"/>
  <Override PartName="/ppt/slides/slide146.xml" ContentType="application/vnd.openxmlformats-officedocument.presentationml.slide+xml"/>
  <Override PartName="/ppt/slides/slide164.xml" ContentType="application/vnd.openxmlformats-officedocument.presentationml.slide+xml"/>
  <Override PartName="/ppt/slides/slide175.xml" ContentType="application/vnd.openxmlformats-officedocument.presentationml.slide+xml"/>
  <Override PartName="/ppt/slides/slide193.xml" ContentType="application/vnd.openxmlformats-officedocument.presentationml.slide+xml"/>
  <Override PartName="/ppt/notesSlides/notesSlide6.xml" ContentType="application/vnd.openxmlformats-officedocument.presentationml.notesSlide+xml"/>
  <Override PartName="/ppt/slides/slide8.xml" ContentType="application/vnd.openxmlformats-officedocument.presentationml.slide+xml"/>
  <Override PartName="/ppt/slides/slide69.xml" ContentType="application/vnd.openxmlformats-officedocument.presentationml.slide+xml"/>
  <Override PartName="/ppt/slides/slide87.xml" ContentType="application/vnd.openxmlformats-officedocument.presentationml.slide+xml"/>
  <Override PartName="/ppt/slides/slide106.xml" ContentType="application/vnd.openxmlformats-officedocument.presentationml.slide+xml"/>
  <Override PartName="/ppt/slides/slide124.xml" ContentType="application/vnd.openxmlformats-officedocument.presentationml.slide+xml"/>
  <Override PartName="/ppt/slides/slide135.xml" ContentType="application/vnd.openxmlformats-officedocument.presentationml.slide+xml"/>
  <Override PartName="/ppt/slides/slide153.xml" ContentType="application/vnd.openxmlformats-officedocument.presentationml.slide+xml"/>
  <Override PartName="/ppt/slides/slide171.xml" ContentType="application/vnd.openxmlformats-officedocument.presentationml.slide+xml"/>
  <Override PartName="/ppt/slides/slide182.xml" ContentType="application/vnd.openxmlformats-officedocument.presentationml.slide+xml"/>
  <Override PartName="/ppt/slides/slide29.xml" ContentType="application/vnd.openxmlformats-officedocument.presentationml.slide+xml"/>
  <Override PartName="/ppt/slides/slide76.xml" ContentType="application/vnd.openxmlformats-officedocument.presentationml.slide+xml"/>
  <Override PartName="/ppt/slides/slide113.xml" ContentType="application/vnd.openxmlformats-officedocument.presentationml.slide+xml"/>
  <Override PartName="/ppt/slides/slide160.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102.xml" ContentType="application/vnd.openxmlformats-officedocument.presentationml.slide+xml"/>
  <Override PartName="/ppt/slideLayouts/slideLayout6.xml" ContentType="application/vnd.openxmlformats-officedocument.presentationml.slideLayout+xml"/>
  <Override PartName="/ppt/slides/slide43.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slides/slide32.xml" ContentType="application/vnd.openxmlformats-officedocument.presentationml.slide+xml"/>
  <Override PartName="/ppt/slides/slide10.xml" ContentType="application/vnd.openxmlformats-officedocument.presentationml.slide+xml"/>
  <Override PartName="/ppt/slides/slide21.xml" ContentType="application/vnd.openxmlformats-officedocument.presentationml.slide+xml"/>
  <Override PartName="/ppt/slides/slide187.xml" ContentType="application/vnd.openxmlformats-officedocument.presentationml.slide+xml"/>
  <Override PartName="/ppt/slides/slide198.xml" ContentType="application/vnd.openxmlformats-officedocument.presentationml.slide+xml"/>
  <Override PartName="/ppt/slides/slide203.xml" ContentType="application/vnd.openxmlformats-officedocument.presentationml.slide+xml"/>
  <Override PartName="/ppt/slides/slide129.xml" ContentType="application/vnd.openxmlformats-officedocument.presentationml.slide+xml"/>
  <Override PartName="/ppt/slides/slide176.xml" ContentType="application/vnd.openxmlformats-officedocument.presentationml.slide+xml"/>
  <Override PartName="/ppt/slides/slide118.xml" ContentType="application/vnd.openxmlformats-officedocument.presentationml.slide+xml"/>
  <Override PartName="/ppt/slides/slide165.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107.xml" ContentType="application/vnd.openxmlformats-officedocument.presentationml.slide+xml"/>
  <Override PartName="/ppt/slides/slide143.xml" ContentType="application/vnd.openxmlformats-officedocument.presentationml.slide+xml"/>
  <Override PartName="/ppt/slides/slide154.xml" ContentType="application/vnd.openxmlformats-officedocument.presentationml.slide+xml"/>
  <Override PartName="/ppt/slides/slide190.xml" ContentType="application/vnd.openxmlformats-officedocument.presentationml.slide+xml"/>
  <Override PartName="/ppt/viewProps.xml" ContentType="application/vnd.openxmlformats-officedocument.presentationml.viewProps+xml"/>
  <Override PartName="/ppt/slides/slide48.xml" ContentType="application/vnd.openxmlformats-officedocument.presentationml.slide+xml"/>
  <Override PartName="/ppt/slides/slide95.xml" ContentType="application/vnd.openxmlformats-officedocument.presentationml.slide+xml"/>
  <Override PartName="/ppt/slides/slide132.xml" ContentType="application/vnd.openxmlformats-officedocument.presentationml.slide+xml"/>
  <Override PartName="/ppt/notesSlides/notesSlide3.xml" ContentType="application/vnd.openxmlformats-officedocument.presentationml.notesSlide+xml"/>
  <Override PartName="/ppt/slides/slide26.xml" ContentType="application/vnd.openxmlformats-officedocument.presentationml.slide+xml"/>
  <Override PartName="/ppt/slides/slide37.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121.xml" ContentType="application/vnd.openxmlformats-officedocument.presentationml.slide+xml"/>
  <Override PartName="/ppt/slides/slide208.xml" ContentType="application/vnd.openxmlformats-officedocument.presentationml.slide+xml"/>
  <Override PartName="/ppt/presProps.xml" ContentType="application/vnd.openxmlformats-officedocument.presentationml.presProp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p:sldMasterIdLst>
    <p:sldMasterId id="2147483648" r:id="rId1"/>
  </p:sldMasterIdLst>
  <p:notesMasterIdLst>
    <p:notesMasterId r:id="rId213"/>
  </p:notesMasterIdLst>
  <p:sldIdLst>
    <p:sldId id="288" r:id="rId2"/>
    <p:sldId id="472" r:id="rId3"/>
    <p:sldId id="473" r:id="rId4"/>
    <p:sldId id="474" r:id="rId5"/>
    <p:sldId id="475" r:id="rId6"/>
    <p:sldId id="476" r:id="rId7"/>
    <p:sldId id="477" r:id="rId8"/>
    <p:sldId id="478" r:id="rId9"/>
    <p:sldId id="479" r:id="rId10"/>
    <p:sldId id="480" r:id="rId11"/>
    <p:sldId id="481" r:id="rId12"/>
    <p:sldId id="482" r:id="rId13"/>
    <p:sldId id="483" r:id="rId14"/>
    <p:sldId id="484" r:id="rId15"/>
    <p:sldId id="485" r:id="rId16"/>
    <p:sldId id="486" r:id="rId17"/>
    <p:sldId id="487" r:id="rId18"/>
    <p:sldId id="488" r:id="rId19"/>
    <p:sldId id="489" r:id="rId20"/>
    <p:sldId id="490" r:id="rId21"/>
    <p:sldId id="491" r:id="rId22"/>
    <p:sldId id="492" r:id="rId23"/>
    <p:sldId id="493" r:id="rId24"/>
    <p:sldId id="494" r:id="rId25"/>
    <p:sldId id="495" r:id="rId26"/>
    <p:sldId id="530" r:id="rId27"/>
    <p:sldId id="496" r:id="rId28"/>
    <p:sldId id="497" r:id="rId29"/>
    <p:sldId id="498" r:id="rId30"/>
    <p:sldId id="499" r:id="rId31"/>
    <p:sldId id="500" r:id="rId32"/>
    <p:sldId id="501" r:id="rId33"/>
    <p:sldId id="502" r:id="rId34"/>
    <p:sldId id="503" r:id="rId35"/>
    <p:sldId id="504" r:id="rId36"/>
    <p:sldId id="505" r:id="rId37"/>
    <p:sldId id="506" r:id="rId38"/>
    <p:sldId id="507" r:id="rId39"/>
    <p:sldId id="508" r:id="rId40"/>
    <p:sldId id="509" r:id="rId41"/>
    <p:sldId id="510" r:id="rId42"/>
    <p:sldId id="511" r:id="rId43"/>
    <p:sldId id="512" r:id="rId44"/>
    <p:sldId id="513" r:id="rId45"/>
    <p:sldId id="531" r:id="rId46"/>
    <p:sldId id="532" r:id="rId47"/>
    <p:sldId id="514" r:id="rId48"/>
    <p:sldId id="515" r:id="rId49"/>
    <p:sldId id="516" r:id="rId50"/>
    <p:sldId id="517" r:id="rId51"/>
    <p:sldId id="518" r:id="rId52"/>
    <p:sldId id="533" r:id="rId53"/>
    <p:sldId id="519" r:id="rId54"/>
    <p:sldId id="436" r:id="rId55"/>
    <p:sldId id="437" r:id="rId56"/>
    <p:sldId id="438" r:id="rId57"/>
    <p:sldId id="439" r:id="rId58"/>
    <p:sldId id="440" r:id="rId59"/>
    <p:sldId id="441" r:id="rId60"/>
    <p:sldId id="442" r:id="rId61"/>
    <p:sldId id="443" r:id="rId62"/>
    <p:sldId id="444" r:id="rId63"/>
    <p:sldId id="445" r:id="rId64"/>
    <p:sldId id="446" r:id="rId65"/>
    <p:sldId id="447" r:id="rId66"/>
    <p:sldId id="448" r:id="rId67"/>
    <p:sldId id="449" r:id="rId68"/>
    <p:sldId id="450" r:id="rId69"/>
    <p:sldId id="451" r:id="rId70"/>
    <p:sldId id="452" r:id="rId71"/>
    <p:sldId id="453" r:id="rId72"/>
    <p:sldId id="454" r:id="rId73"/>
    <p:sldId id="455" r:id="rId74"/>
    <p:sldId id="456" r:id="rId75"/>
    <p:sldId id="457" r:id="rId76"/>
    <p:sldId id="458" r:id="rId77"/>
    <p:sldId id="459" r:id="rId78"/>
    <p:sldId id="460" r:id="rId79"/>
    <p:sldId id="461" r:id="rId80"/>
    <p:sldId id="462" r:id="rId81"/>
    <p:sldId id="463" r:id="rId82"/>
    <p:sldId id="464" r:id="rId83"/>
    <p:sldId id="465" r:id="rId84"/>
    <p:sldId id="466" r:id="rId85"/>
    <p:sldId id="467" r:id="rId86"/>
    <p:sldId id="468" r:id="rId87"/>
    <p:sldId id="469" r:id="rId88"/>
    <p:sldId id="470" r:id="rId89"/>
    <p:sldId id="471" r:id="rId90"/>
    <p:sldId id="520" r:id="rId91"/>
    <p:sldId id="521" r:id="rId92"/>
    <p:sldId id="522" r:id="rId93"/>
    <p:sldId id="523" r:id="rId94"/>
    <p:sldId id="524" r:id="rId95"/>
    <p:sldId id="525" r:id="rId96"/>
    <p:sldId id="526" r:id="rId97"/>
    <p:sldId id="527" r:id="rId98"/>
    <p:sldId id="528" r:id="rId99"/>
    <p:sldId id="529" r:id="rId100"/>
    <p:sldId id="317" r:id="rId101"/>
    <p:sldId id="320" r:id="rId102"/>
    <p:sldId id="321" r:id="rId103"/>
    <p:sldId id="322" r:id="rId104"/>
    <p:sldId id="323" r:id="rId105"/>
    <p:sldId id="324" r:id="rId106"/>
    <p:sldId id="325" r:id="rId107"/>
    <p:sldId id="327" r:id="rId108"/>
    <p:sldId id="329" r:id="rId109"/>
    <p:sldId id="330" r:id="rId110"/>
    <p:sldId id="331" r:id="rId111"/>
    <p:sldId id="332" r:id="rId112"/>
    <p:sldId id="333" r:id="rId113"/>
    <p:sldId id="334" r:id="rId114"/>
    <p:sldId id="421" r:id="rId115"/>
    <p:sldId id="401" r:id="rId116"/>
    <p:sldId id="402" r:id="rId117"/>
    <p:sldId id="403" r:id="rId118"/>
    <p:sldId id="404" r:id="rId119"/>
    <p:sldId id="405" r:id="rId120"/>
    <p:sldId id="406" r:id="rId121"/>
    <p:sldId id="407" r:id="rId122"/>
    <p:sldId id="408" r:id="rId123"/>
    <p:sldId id="409" r:id="rId124"/>
    <p:sldId id="410" r:id="rId125"/>
    <p:sldId id="411" r:id="rId126"/>
    <p:sldId id="412" r:id="rId127"/>
    <p:sldId id="413" r:id="rId128"/>
    <p:sldId id="414" r:id="rId129"/>
    <p:sldId id="432" r:id="rId130"/>
    <p:sldId id="422" r:id="rId131"/>
    <p:sldId id="416" r:id="rId132"/>
    <p:sldId id="423" r:id="rId133"/>
    <p:sldId id="435" r:id="rId134"/>
    <p:sldId id="417" r:id="rId135"/>
    <p:sldId id="418" r:id="rId136"/>
    <p:sldId id="433" r:id="rId137"/>
    <p:sldId id="419" r:id="rId138"/>
    <p:sldId id="420" r:id="rId139"/>
    <p:sldId id="424" r:id="rId140"/>
    <p:sldId id="425" r:id="rId141"/>
    <p:sldId id="426" r:id="rId142"/>
    <p:sldId id="427" r:id="rId143"/>
    <p:sldId id="428" r:id="rId144"/>
    <p:sldId id="429" r:id="rId145"/>
    <p:sldId id="430" r:id="rId146"/>
    <p:sldId id="336" r:id="rId147"/>
    <p:sldId id="337" r:id="rId148"/>
    <p:sldId id="338" r:id="rId149"/>
    <p:sldId id="339" r:id="rId150"/>
    <p:sldId id="340" r:id="rId151"/>
    <p:sldId id="341" r:id="rId152"/>
    <p:sldId id="342" r:id="rId153"/>
    <p:sldId id="343" r:id="rId154"/>
    <p:sldId id="344" r:id="rId155"/>
    <p:sldId id="345" r:id="rId156"/>
    <p:sldId id="346" r:id="rId157"/>
    <p:sldId id="347" r:id="rId158"/>
    <p:sldId id="348" r:id="rId159"/>
    <p:sldId id="349" r:id="rId160"/>
    <p:sldId id="350" r:id="rId161"/>
    <p:sldId id="351" r:id="rId162"/>
    <p:sldId id="352" r:id="rId163"/>
    <p:sldId id="353" r:id="rId164"/>
    <p:sldId id="354" r:id="rId165"/>
    <p:sldId id="355" r:id="rId166"/>
    <p:sldId id="356" r:id="rId167"/>
    <p:sldId id="357" r:id="rId168"/>
    <p:sldId id="358" r:id="rId169"/>
    <p:sldId id="359" r:id="rId170"/>
    <p:sldId id="360" r:id="rId171"/>
    <p:sldId id="361" r:id="rId172"/>
    <p:sldId id="362" r:id="rId173"/>
    <p:sldId id="363" r:id="rId174"/>
    <p:sldId id="364" r:id="rId175"/>
    <p:sldId id="365" r:id="rId176"/>
    <p:sldId id="366" r:id="rId177"/>
    <p:sldId id="367" r:id="rId178"/>
    <p:sldId id="368" r:id="rId179"/>
    <p:sldId id="369" r:id="rId180"/>
    <p:sldId id="370" r:id="rId181"/>
    <p:sldId id="371" r:id="rId182"/>
    <p:sldId id="372" r:id="rId183"/>
    <p:sldId id="373" r:id="rId184"/>
    <p:sldId id="374" r:id="rId185"/>
    <p:sldId id="375" r:id="rId186"/>
    <p:sldId id="376" r:id="rId187"/>
    <p:sldId id="377" r:id="rId188"/>
    <p:sldId id="378" r:id="rId189"/>
    <p:sldId id="379" r:id="rId190"/>
    <p:sldId id="380" r:id="rId191"/>
    <p:sldId id="381" r:id="rId192"/>
    <p:sldId id="382" r:id="rId193"/>
    <p:sldId id="383" r:id="rId194"/>
    <p:sldId id="384" r:id="rId195"/>
    <p:sldId id="385" r:id="rId196"/>
    <p:sldId id="386" r:id="rId197"/>
    <p:sldId id="387" r:id="rId198"/>
    <p:sldId id="388" r:id="rId199"/>
    <p:sldId id="389" r:id="rId200"/>
    <p:sldId id="390" r:id="rId201"/>
    <p:sldId id="391" r:id="rId202"/>
    <p:sldId id="392" r:id="rId203"/>
    <p:sldId id="393" r:id="rId204"/>
    <p:sldId id="394" r:id="rId205"/>
    <p:sldId id="395" r:id="rId206"/>
    <p:sldId id="396" r:id="rId207"/>
    <p:sldId id="397" r:id="rId208"/>
    <p:sldId id="398" r:id="rId209"/>
    <p:sldId id="399" r:id="rId210"/>
    <p:sldId id="400" r:id="rId211"/>
    <p:sldId id="284" r:id="rId212"/>
  </p:sldIdLst>
  <p:sldSz cx="9906000" cy="6858000" type="A4"/>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clrMru>
    <a:srgbClr val="C25830"/>
    <a:srgbClr val="E46C0A"/>
    <a:srgbClr val="E9EDF4"/>
    <a:srgbClr val="595959"/>
    <a:srgbClr val="376092"/>
    <a:srgbClr val="1F497D"/>
    <a:srgbClr val="4F81BD"/>
    <a:srgbClr val="BFBFBF"/>
    <a:srgbClr val="7F7F7F"/>
    <a:srgbClr val="A6A6A6"/>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5221" autoAdjust="0"/>
    <p:restoredTop sz="91434" autoAdjust="0"/>
  </p:normalViewPr>
  <p:slideViewPr>
    <p:cSldViewPr showGuides="1">
      <p:cViewPr>
        <p:scale>
          <a:sx n="55" d="100"/>
          <a:sy n="55" d="100"/>
        </p:scale>
        <p:origin x="-852" y="-264"/>
      </p:cViewPr>
      <p:guideLst>
        <p:guide orient="horz" pos="4057"/>
        <p:guide orient="horz" pos="3864"/>
        <p:guide orient="horz" pos="688"/>
        <p:guide orient="horz" pos="528"/>
        <p:guide pos="336"/>
        <p:guide pos="5952"/>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slide" Target="slides/slide164.xml"/><Relationship Id="rId181" Type="http://schemas.openxmlformats.org/officeDocument/2006/relationships/slide" Target="slides/slide180.xml"/><Relationship Id="rId186" Type="http://schemas.openxmlformats.org/officeDocument/2006/relationships/slide" Target="slides/slide185.xml"/><Relationship Id="rId216" Type="http://schemas.openxmlformats.org/officeDocument/2006/relationships/theme" Target="theme/theme1.xml"/><Relationship Id="rId211" Type="http://schemas.openxmlformats.org/officeDocument/2006/relationships/slide" Target="slides/slide210.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slide" Target="slides/slide170.xml"/><Relationship Id="rId176" Type="http://schemas.openxmlformats.org/officeDocument/2006/relationships/slide" Target="slides/slide175.xml"/><Relationship Id="rId192" Type="http://schemas.openxmlformats.org/officeDocument/2006/relationships/slide" Target="slides/slide191.xml"/><Relationship Id="rId197" Type="http://schemas.openxmlformats.org/officeDocument/2006/relationships/slide" Target="slides/slide196.xml"/><Relationship Id="rId206" Type="http://schemas.openxmlformats.org/officeDocument/2006/relationships/slide" Target="slides/slide205.xml"/><Relationship Id="rId201" Type="http://schemas.openxmlformats.org/officeDocument/2006/relationships/slide" Target="slides/slide200.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82" Type="http://schemas.openxmlformats.org/officeDocument/2006/relationships/slide" Target="slides/slide181.xml"/><Relationship Id="rId187" Type="http://schemas.openxmlformats.org/officeDocument/2006/relationships/slide" Target="slides/slide186.xml"/><Relationship Id="rId217"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212" Type="http://schemas.openxmlformats.org/officeDocument/2006/relationships/slide" Target="slides/slide211.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172" Type="http://schemas.openxmlformats.org/officeDocument/2006/relationships/slide" Target="slides/slide171.xml"/><Relationship Id="rId193" Type="http://schemas.openxmlformats.org/officeDocument/2006/relationships/slide" Target="slides/slide192.xml"/><Relationship Id="rId202" Type="http://schemas.openxmlformats.org/officeDocument/2006/relationships/slide" Target="slides/slide201.xml"/><Relationship Id="rId207" Type="http://schemas.openxmlformats.org/officeDocument/2006/relationships/slide" Target="slides/slide206.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13" Type="http://schemas.openxmlformats.org/officeDocument/2006/relationships/notesMaster" Target="notesMasters/notesMaster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slide" Target="slides/slide202.xml"/><Relationship Id="rId208" Type="http://schemas.openxmlformats.org/officeDocument/2006/relationships/slide" Target="slides/slide207.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presProps" Target="presProps.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viewProps" Target="viewProps.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E5E24B7-BB65-4CD5-AF2E-65720B007E4F}" type="datetimeFigureOut">
              <a:rPr lang="en-US" smtClean="0"/>
              <a:pPr/>
              <a:t>8/20/2016</a:t>
            </a:fld>
            <a:endParaRPr lang="en-US" dirty="0"/>
          </a:p>
        </p:txBody>
      </p:sp>
      <p:sp>
        <p:nvSpPr>
          <p:cNvPr id="4" name="Slide Image Placeholder 3"/>
          <p:cNvSpPr>
            <a:spLocks noGrp="1" noRot="1" noChangeAspect="1"/>
          </p:cNvSpPr>
          <p:nvPr>
            <p:ph type="sldImg" idx="2"/>
          </p:nvPr>
        </p:nvSpPr>
        <p:spPr>
          <a:xfrm>
            <a:off x="952500" y="685800"/>
            <a:ext cx="4953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174F797-D0C9-4CC8-A782-47AF8FE2512F}" type="slidenum">
              <a:rPr lang="en-US" smtClean="0"/>
              <a:pPr/>
              <a:t>‹#›</a:t>
            </a:fld>
            <a:endParaRPr lang="en-US" dirty="0"/>
          </a:p>
        </p:txBody>
      </p:sp>
    </p:spTree>
    <p:extLst>
      <p:ext uri="{BB962C8B-B14F-4D97-AF65-F5344CB8AC3E}">
        <p14:creationId xmlns:p14="http://schemas.microsoft.com/office/powerpoint/2010/main" xmlns="" val="3605078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gap.com/"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 xmlns:p14="http://schemas.microsoft.com/office/powerpoint/2010/main" val="10177151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174F797-D0C9-4CC8-A782-47AF8FE2512F}" type="slidenum">
              <a:rPr lang="en-US" smtClean="0"/>
              <a:pPr/>
              <a:t>130</a:t>
            </a:fld>
            <a:endParaRPr lang="en-US" dirty="0"/>
          </a:p>
        </p:txBody>
      </p:sp>
    </p:spTree>
    <p:extLst>
      <p:ext uri="{BB962C8B-B14F-4D97-AF65-F5344CB8AC3E}">
        <p14:creationId xmlns:p14="http://schemas.microsoft.com/office/powerpoint/2010/main" xmlns="" val="40789485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defRPr/>
            </a:pPr>
            <a:endParaRPr lang="en-US" sz="1200" kern="1200" dirty="0">
              <a:solidFill>
                <a:schemeClr val="tx1"/>
              </a:solidFill>
              <a:latin typeface="Gill Sans" charset="0"/>
              <a:ea typeface="ＭＳ Ｐゴシック" charset="0"/>
              <a:cs typeface="ＭＳ Ｐゴシック" charset="0"/>
            </a:endParaRPr>
          </a:p>
        </p:txBody>
      </p:sp>
      <p:sp>
        <p:nvSpPr>
          <p:cNvPr id="10243" name="Slide Number Placeholder 3"/>
          <p:cNvSpPr>
            <a:spLocks noGrp="1"/>
          </p:cNvSpPr>
          <p:nvPr>
            <p:ph type="sldNum" sz="quarter" idx="4294967295"/>
          </p:nvPr>
        </p:nvSpPr>
        <p:spPr bwMode="auto">
          <a:xfrm>
            <a:off x="3884613" y="8685213"/>
            <a:ext cx="2971800" cy="457200"/>
          </a:xfrm>
          <a:prstGeom prst="rect">
            <a:avLst/>
          </a:prstGeo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5800">
                <a:solidFill>
                  <a:srgbClr val="000000"/>
                </a:solidFill>
                <a:latin typeface="Gill Sans" charset="0"/>
                <a:ea typeface="ヒラギノ角ゴ ProN W3" charset="0"/>
                <a:cs typeface="ヒラギノ角ゴ ProN W3" charset="0"/>
                <a:sym typeface="Gill Sans" charset="0"/>
              </a:defRPr>
            </a:lvl1pPr>
            <a:lvl2pPr marL="742950" indent="-285750" eaLnBrk="0" hangingPunct="0">
              <a:defRPr sz="5800">
                <a:solidFill>
                  <a:srgbClr val="000000"/>
                </a:solidFill>
                <a:latin typeface="Gill Sans" charset="0"/>
                <a:ea typeface="ヒラギノ角ゴ ProN W3" charset="0"/>
                <a:cs typeface="ヒラギノ角ゴ ProN W3" charset="0"/>
                <a:sym typeface="Gill Sans" charset="0"/>
              </a:defRPr>
            </a:lvl2pPr>
            <a:lvl3pPr marL="1143000" indent="-228600" eaLnBrk="0" hangingPunct="0">
              <a:defRPr sz="5800">
                <a:solidFill>
                  <a:srgbClr val="000000"/>
                </a:solidFill>
                <a:latin typeface="Gill Sans" charset="0"/>
                <a:ea typeface="ヒラギノ角ゴ ProN W3" charset="0"/>
                <a:cs typeface="ヒラギノ角ゴ ProN W3" charset="0"/>
                <a:sym typeface="Gill Sans" charset="0"/>
              </a:defRPr>
            </a:lvl3pPr>
            <a:lvl4pPr marL="1600200" indent="-228600" eaLnBrk="0" hangingPunct="0">
              <a:defRPr sz="5800">
                <a:solidFill>
                  <a:srgbClr val="000000"/>
                </a:solidFill>
                <a:latin typeface="Gill Sans" charset="0"/>
                <a:ea typeface="ヒラギノ角ゴ ProN W3" charset="0"/>
                <a:cs typeface="ヒラギノ角ゴ ProN W3" charset="0"/>
                <a:sym typeface="Gill Sans" charset="0"/>
              </a:defRPr>
            </a:lvl4pPr>
            <a:lvl5pPr marL="2057400" indent="-228600" eaLnBrk="0" hangingPunct="0">
              <a:defRPr sz="5800">
                <a:solidFill>
                  <a:srgbClr val="000000"/>
                </a:solidFill>
                <a:latin typeface="Gill Sans" charset="0"/>
                <a:ea typeface="ヒラギノ角ゴ ProN W3" charset="0"/>
                <a:cs typeface="ヒラギノ角ゴ ProN W3" charset="0"/>
                <a:sym typeface="Gill Sans" charset="0"/>
              </a:defRPr>
            </a:lvl5pPr>
            <a:lvl6pPr marL="2514600" indent="-228600" algn="ctr" eaLnBrk="0" fontAlgn="base" hangingPunct="0">
              <a:spcBef>
                <a:spcPct val="0"/>
              </a:spcBef>
              <a:spcAft>
                <a:spcPct val="0"/>
              </a:spcAft>
              <a:defRPr sz="5800">
                <a:solidFill>
                  <a:srgbClr val="000000"/>
                </a:solidFill>
                <a:latin typeface="Gill Sans" charset="0"/>
                <a:ea typeface="ヒラギノ角ゴ ProN W3" charset="0"/>
                <a:cs typeface="ヒラギノ角ゴ ProN W3" charset="0"/>
                <a:sym typeface="Gill Sans" charset="0"/>
              </a:defRPr>
            </a:lvl6pPr>
            <a:lvl7pPr marL="2971800" indent="-228600" algn="ctr" eaLnBrk="0" fontAlgn="base" hangingPunct="0">
              <a:spcBef>
                <a:spcPct val="0"/>
              </a:spcBef>
              <a:spcAft>
                <a:spcPct val="0"/>
              </a:spcAft>
              <a:defRPr sz="5800">
                <a:solidFill>
                  <a:srgbClr val="000000"/>
                </a:solidFill>
                <a:latin typeface="Gill Sans" charset="0"/>
                <a:ea typeface="ヒラギノ角ゴ ProN W3" charset="0"/>
                <a:cs typeface="ヒラギノ角ゴ ProN W3" charset="0"/>
                <a:sym typeface="Gill Sans" charset="0"/>
              </a:defRPr>
            </a:lvl7pPr>
            <a:lvl8pPr marL="3429000" indent="-228600" algn="ctr" eaLnBrk="0" fontAlgn="base" hangingPunct="0">
              <a:spcBef>
                <a:spcPct val="0"/>
              </a:spcBef>
              <a:spcAft>
                <a:spcPct val="0"/>
              </a:spcAft>
              <a:defRPr sz="5800">
                <a:solidFill>
                  <a:srgbClr val="000000"/>
                </a:solidFill>
                <a:latin typeface="Gill Sans" charset="0"/>
                <a:ea typeface="ヒラギノ角ゴ ProN W3" charset="0"/>
                <a:cs typeface="ヒラギノ角ゴ ProN W3" charset="0"/>
                <a:sym typeface="Gill Sans" charset="0"/>
              </a:defRPr>
            </a:lvl8pPr>
            <a:lvl9pPr marL="3886200" indent="-228600" algn="ctr" eaLnBrk="0" fontAlgn="base" hangingPunct="0">
              <a:spcBef>
                <a:spcPct val="0"/>
              </a:spcBef>
              <a:spcAft>
                <a:spcPct val="0"/>
              </a:spcAft>
              <a:defRPr sz="5800">
                <a:solidFill>
                  <a:srgbClr val="000000"/>
                </a:solidFill>
                <a:latin typeface="Gill Sans" charset="0"/>
                <a:ea typeface="ヒラギノ角ゴ ProN W3" charset="0"/>
                <a:cs typeface="ヒラギノ角ゴ ProN W3" charset="0"/>
                <a:sym typeface="Gill Sans" charset="0"/>
              </a:defRPr>
            </a:lvl9pPr>
          </a:lstStyle>
          <a:p>
            <a:pPr eaLnBrk="1" hangingPunct="1"/>
            <a:fld id="{0C83C41C-308E-F849-A9C3-D7EBE27B665C}" type="slidenum">
              <a:rPr lang="en-US"/>
              <a:pPr eaLnBrk="1" hangingPunct="1"/>
              <a:t>16</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 xmlns:p14="http://schemas.microsoft.com/office/powerpoint/2010/main" val="10177151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defRPr/>
            </a:pPr>
            <a:endParaRPr lang="en-US" sz="1200" kern="1200" dirty="0">
              <a:solidFill>
                <a:schemeClr val="tx1"/>
              </a:solidFill>
              <a:latin typeface="Gill Sans" charset="0"/>
              <a:ea typeface="ＭＳ Ｐゴシック" charset="0"/>
              <a:cs typeface="ＭＳ Ｐゴシック" charset="0"/>
            </a:endParaRPr>
          </a:p>
        </p:txBody>
      </p:sp>
      <p:sp>
        <p:nvSpPr>
          <p:cNvPr id="10243" name="Slide Number Placeholder 3"/>
          <p:cNvSpPr>
            <a:spLocks noGrp="1"/>
          </p:cNvSpPr>
          <p:nvPr>
            <p:ph type="sldNum" sz="quarter" idx="4294967295"/>
          </p:nvPr>
        </p:nvSpPr>
        <p:spPr bwMode="auto">
          <a:xfrm>
            <a:off x="3884613" y="8685213"/>
            <a:ext cx="2971800" cy="457200"/>
          </a:xfrm>
          <a:prstGeom prst="rect">
            <a:avLst/>
          </a:prstGeo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5800">
                <a:solidFill>
                  <a:srgbClr val="000000"/>
                </a:solidFill>
                <a:latin typeface="Gill Sans" charset="0"/>
                <a:ea typeface="ヒラギノ角ゴ ProN W3" charset="0"/>
                <a:cs typeface="ヒラギノ角ゴ ProN W3" charset="0"/>
                <a:sym typeface="Gill Sans" charset="0"/>
              </a:defRPr>
            </a:lvl1pPr>
            <a:lvl2pPr marL="742950" indent="-285750" eaLnBrk="0" hangingPunct="0">
              <a:defRPr sz="5800">
                <a:solidFill>
                  <a:srgbClr val="000000"/>
                </a:solidFill>
                <a:latin typeface="Gill Sans" charset="0"/>
                <a:ea typeface="ヒラギノ角ゴ ProN W3" charset="0"/>
                <a:cs typeface="ヒラギノ角ゴ ProN W3" charset="0"/>
                <a:sym typeface="Gill Sans" charset="0"/>
              </a:defRPr>
            </a:lvl2pPr>
            <a:lvl3pPr marL="1143000" indent="-228600" eaLnBrk="0" hangingPunct="0">
              <a:defRPr sz="5800">
                <a:solidFill>
                  <a:srgbClr val="000000"/>
                </a:solidFill>
                <a:latin typeface="Gill Sans" charset="0"/>
                <a:ea typeface="ヒラギノ角ゴ ProN W3" charset="0"/>
                <a:cs typeface="ヒラギノ角ゴ ProN W3" charset="0"/>
                <a:sym typeface="Gill Sans" charset="0"/>
              </a:defRPr>
            </a:lvl3pPr>
            <a:lvl4pPr marL="1600200" indent="-228600" eaLnBrk="0" hangingPunct="0">
              <a:defRPr sz="5800">
                <a:solidFill>
                  <a:srgbClr val="000000"/>
                </a:solidFill>
                <a:latin typeface="Gill Sans" charset="0"/>
                <a:ea typeface="ヒラギノ角ゴ ProN W3" charset="0"/>
                <a:cs typeface="ヒラギノ角ゴ ProN W3" charset="0"/>
                <a:sym typeface="Gill Sans" charset="0"/>
              </a:defRPr>
            </a:lvl4pPr>
            <a:lvl5pPr marL="2057400" indent="-228600" eaLnBrk="0" hangingPunct="0">
              <a:defRPr sz="5800">
                <a:solidFill>
                  <a:srgbClr val="000000"/>
                </a:solidFill>
                <a:latin typeface="Gill Sans" charset="0"/>
                <a:ea typeface="ヒラギノ角ゴ ProN W3" charset="0"/>
                <a:cs typeface="ヒラギノ角ゴ ProN W3" charset="0"/>
                <a:sym typeface="Gill Sans" charset="0"/>
              </a:defRPr>
            </a:lvl5pPr>
            <a:lvl6pPr marL="2514600" indent="-228600" algn="ctr" eaLnBrk="0" fontAlgn="base" hangingPunct="0">
              <a:spcBef>
                <a:spcPct val="0"/>
              </a:spcBef>
              <a:spcAft>
                <a:spcPct val="0"/>
              </a:spcAft>
              <a:defRPr sz="5800">
                <a:solidFill>
                  <a:srgbClr val="000000"/>
                </a:solidFill>
                <a:latin typeface="Gill Sans" charset="0"/>
                <a:ea typeface="ヒラギノ角ゴ ProN W3" charset="0"/>
                <a:cs typeface="ヒラギノ角ゴ ProN W3" charset="0"/>
                <a:sym typeface="Gill Sans" charset="0"/>
              </a:defRPr>
            </a:lvl6pPr>
            <a:lvl7pPr marL="2971800" indent="-228600" algn="ctr" eaLnBrk="0" fontAlgn="base" hangingPunct="0">
              <a:spcBef>
                <a:spcPct val="0"/>
              </a:spcBef>
              <a:spcAft>
                <a:spcPct val="0"/>
              </a:spcAft>
              <a:defRPr sz="5800">
                <a:solidFill>
                  <a:srgbClr val="000000"/>
                </a:solidFill>
                <a:latin typeface="Gill Sans" charset="0"/>
                <a:ea typeface="ヒラギノ角ゴ ProN W3" charset="0"/>
                <a:cs typeface="ヒラギノ角ゴ ProN W3" charset="0"/>
                <a:sym typeface="Gill Sans" charset="0"/>
              </a:defRPr>
            </a:lvl7pPr>
            <a:lvl8pPr marL="3429000" indent="-228600" algn="ctr" eaLnBrk="0" fontAlgn="base" hangingPunct="0">
              <a:spcBef>
                <a:spcPct val="0"/>
              </a:spcBef>
              <a:spcAft>
                <a:spcPct val="0"/>
              </a:spcAft>
              <a:defRPr sz="5800">
                <a:solidFill>
                  <a:srgbClr val="000000"/>
                </a:solidFill>
                <a:latin typeface="Gill Sans" charset="0"/>
                <a:ea typeface="ヒラギノ角ゴ ProN W3" charset="0"/>
                <a:cs typeface="ヒラギノ角ゴ ProN W3" charset="0"/>
                <a:sym typeface="Gill Sans" charset="0"/>
              </a:defRPr>
            </a:lvl8pPr>
            <a:lvl9pPr marL="3886200" indent="-228600" algn="ctr" eaLnBrk="0" fontAlgn="base" hangingPunct="0">
              <a:spcBef>
                <a:spcPct val="0"/>
              </a:spcBef>
              <a:spcAft>
                <a:spcPct val="0"/>
              </a:spcAft>
              <a:defRPr sz="5800">
                <a:solidFill>
                  <a:srgbClr val="000000"/>
                </a:solidFill>
                <a:latin typeface="Gill Sans" charset="0"/>
                <a:ea typeface="ヒラギノ角ゴ ProN W3" charset="0"/>
                <a:cs typeface="ヒラギノ角ゴ ProN W3" charset="0"/>
                <a:sym typeface="Gill Sans" charset="0"/>
              </a:defRPr>
            </a:lvl9pPr>
          </a:lstStyle>
          <a:p>
            <a:pPr eaLnBrk="1" hangingPunct="1"/>
            <a:fld id="{0C83C41C-308E-F849-A9C3-D7EBE27B665C}" type="slidenum">
              <a:rPr lang="en-US"/>
              <a:pPr eaLnBrk="1" hangingPunct="1"/>
              <a:t>18</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 xmlns:p14="http://schemas.microsoft.com/office/powerpoint/2010/main" val="10177151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defRPr/>
            </a:pPr>
            <a:endParaRPr lang="en-US" sz="1200" kern="1200" dirty="0">
              <a:solidFill>
                <a:schemeClr val="tx1"/>
              </a:solidFill>
              <a:latin typeface="Gill Sans" charset="0"/>
              <a:ea typeface="ＭＳ Ｐゴシック" charset="0"/>
              <a:cs typeface="ＭＳ Ｐゴシック" charset="0"/>
            </a:endParaRPr>
          </a:p>
        </p:txBody>
      </p:sp>
      <p:sp>
        <p:nvSpPr>
          <p:cNvPr id="10243" name="Slide Number Placeholder 3"/>
          <p:cNvSpPr>
            <a:spLocks noGrp="1"/>
          </p:cNvSpPr>
          <p:nvPr>
            <p:ph type="sldNum" sz="quarter" idx="4294967295"/>
          </p:nvPr>
        </p:nvSpPr>
        <p:spPr bwMode="auto">
          <a:xfrm>
            <a:off x="3884613" y="8685213"/>
            <a:ext cx="2971800" cy="457200"/>
          </a:xfrm>
          <a:prstGeom prst="rect">
            <a:avLst/>
          </a:prstGeo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5800">
                <a:solidFill>
                  <a:srgbClr val="000000"/>
                </a:solidFill>
                <a:latin typeface="Gill Sans" charset="0"/>
                <a:ea typeface="ヒラギノ角ゴ ProN W3" charset="0"/>
                <a:cs typeface="ヒラギノ角ゴ ProN W3" charset="0"/>
                <a:sym typeface="Gill Sans" charset="0"/>
              </a:defRPr>
            </a:lvl1pPr>
            <a:lvl2pPr marL="742950" indent="-285750" eaLnBrk="0" hangingPunct="0">
              <a:defRPr sz="5800">
                <a:solidFill>
                  <a:srgbClr val="000000"/>
                </a:solidFill>
                <a:latin typeface="Gill Sans" charset="0"/>
                <a:ea typeface="ヒラギノ角ゴ ProN W3" charset="0"/>
                <a:cs typeface="ヒラギノ角ゴ ProN W3" charset="0"/>
                <a:sym typeface="Gill Sans" charset="0"/>
              </a:defRPr>
            </a:lvl2pPr>
            <a:lvl3pPr marL="1143000" indent="-228600" eaLnBrk="0" hangingPunct="0">
              <a:defRPr sz="5800">
                <a:solidFill>
                  <a:srgbClr val="000000"/>
                </a:solidFill>
                <a:latin typeface="Gill Sans" charset="0"/>
                <a:ea typeface="ヒラギノ角ゴ ProN W3" charset="0"/>
                <a:cs typeface="ヒラギノ角ゴ ProN W3" charset="0"/>
                <a:sym typeface="Gill Sans" charset="0"/>
              </a:defRPr>
            </a:lvl3pPr>
            <a:lvl4pPr marL="1600200" indent="-228600" eaLnBrk="0" hangingPunct="0">
              <a:defRPr sz="5800">
                <a:solidFill>
                  <a:srgbClr val="000000"/>
                </a:solidFill>
                <a:latin typeface="Gill Sans" charset="0"/>
                <a:ea typeface="ヒラギノ角ゴ ProN W3" charset="0"/>
                <a:cs typeface="ヒラギノ角ゴ ProN W3" charset="0"/>
                <a:sym typeface="Gill Sans" charset="0"/>
              </a:defRPr>
            </a:lvl4pPr>
            <a:lvl5pPr marL="2057400" indent="-228600" eaLnBrk="0" hangingPunct="0">
              <a:defRPr sz="5800">
                <a:solidFill>
                  <a:srgbClr val="000000"/>
                </a:solidFill>
                <a:latin typeface="Gill Sans" charset="0"/>
                <a:ea typeface="ヒラギノ角ゴ ProN W3" charset="0"/>
                <a:cs typeface="ヒラギノ角ゴ ProN W3" charset="0"/>
                <a:sym typeface="Gill Sans" charset="0"/>
              </a:defRPr>
            </a:lvl5pPr>
            <a:lvl6pPr marL="2514600" indent="-228600" algn="ctr" eaLnBrk="0" fontAlgn="base" hangingPunct="0">
              <a:spcBef>
                <a:spcPct val="0"/>
              </a:spcBef>
              <a:spcAft>
                <a:spcPct val="0"/>
              </a:spcAft>
              <a:defRPr sz="5800">
                <a:solidFill>
                  <a:srgbClr val="000000"/>
                </a:solidFill>
                <a:latin typeface="Gill Sans" charset="0"/>
                <a:ea typeface="ヒラギノ角ゴ ProN W3" charset="0"/>
                <a:cs typeface="ヒラギノ角ゴ ProN W3" charset="0"/>
                <a:sym typeface="Gill Sans" charset="0"/>
              </a:defRPr>
            </a:lvl6pPr>
            <a:lvl7pPr marL="2971800" indent="-228600" algn="ctr" eaLnBrk="0" fontAlgn="base" hangingPunct="0">
              <a:spcBef>
                <a:spcPct val="0"/>
              </a:spcBef>
              <a:spcAft>
                <a:spcPct val="0"/>
              </a:spcAft>
              <a:defRPr sz="5800">
                <a:solidFill>
                  <a:srgbClr val="000000"/>
                </a:solidFill>
                <a:latin typeface="Gill Sans" charset="0"/>
                <a:ea typeface="ヒラギノ角ゴ ProN W3" charset="0"/>
                <a:cs typeface="ヒラギノ角ゴ ProN W3" charset="0"/>
                <a:sym typeface="Gill Sans" charset="0"/>
              </a:defRPr>
            </a:lvl7pPr>
            <a:lvl8pPr marL="3429000" indent="-228600" algn="ctr" eaLnBrk="0" fontAlgn="base" hangingPunct="0">
              <a:spcBef>
                <a:spcPct val="0"/>
              </a:spcBef>
              <a:spcAft>
                <a:spcPct val="0"/>
              </a:spcAft>
              <a:defRPr sz="5800">
                <a:solidFill>
                  <a:srgbClr val="000000"/>
                </a:solidFill>
                <a:latin typeface="Gill Sans" charset="0"/>
                <a:ea typeface="ヒラギノ角ゴ ProN W3" charset="0"/>
                <a:cs typeface="ヒラギノ角ゴ ProN W3" charset="0"/>
                <a:sym typeface="Gill Sans" charset="0"/>
              </a:defRPr>
            </a:lvl8pPr>
            <a:lvl9pPr marL="3886200" indent="-228600" algn="ctr" eaLnBrk="0" fontAlgn="base" hangingPunct="0">
              <a:spcBef>
                <a:spcPct val="0"/>
              </a:spcBef>
              <a:spcAft>
                <a:spcPct val="0"/>
              </a:spcAft>
              <a:defRPr sz="5800">
                <a:solidFill>
                  <a:srgbClr val="000000"/>
                </a:solidFill>
                <a:latin typeface="Gill Sans" charset="0"/>
                <a:ea typeface="ヒラギノ角ゴ ProN W3" charset="0"/>
                <a:cs typeface="ヒラギノ角ゴ ProN W3" charset="0"/>
                <a:sym typeface="Gill Sans" charset="0"/>
              </a:defRPr>
            </a:lvl9pPr>
          </a:lstStyle>
          <a:p>
            <a:pPr eaLnBrk="1" hangingPunct="1"/>
            <a:fld id="{0C83C41C-308E-F849-A9C3-D7EBE27B665C}" type="slidenum">
              <a:rPr lang="en-US"/>
              <a:pPr eaLnBrk="1" hangingPunct="1"/>
              <a:t>20</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 xmlns:p14="http://schemas.microsoft.com/office/powerpoint/2010/main" val="10177151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smtClean="0">
                <a:solidFill>
                  <a:schemeClr val="tx1"/>
                </a:solidFill>
                <a:latin typeface="Gill Sans" charset="0"/>
                <a:ea typeface="ＭＳ Ｐゴシック" charset="0"/>
                <a:cs typeface="ＭＳ Ｐゴシック" charset="0"/>
              </a:rPr>
              <a:t>Best explained by describing other use-cases like the GAP. Copying Flip and Tim, so they can benefit from the use-case....</a:t>
            </a:r>
          </a:p>
          <a:p>
            <a:endParaRPr lang="en-US" sz="1100" kern="1200" dirty="0" smtClean="0">
              <a:solidFill>
                <a:schemeClr val="tx1"/>
              </a:solidFill>
              <a:latin typeface="Gill Sans" charset="0"/>
              <a:ea typeface="ＭＳ Ｐゴシック" charset="0"/>
              <a:cs typeface="ＭＳ Ｐゴシック" charset="0"/>
            </a:endParaRPr>
          </a:p>
          <a:p>
            <a:r>
              <a:rPr lang="en-US" sz="1100" kern="1200" dirty="0" smtClean="0">
                <a:solidFill>
                  <a:schemeClr val="tx1"/>
                </a:solidFill>
                <a:latin typeface="Gill Sans" charset="0"/>
                <a:ea typeface="ＭＳ Ｐゴシック" charset="0"/>
                <a:cs typeface="ＭＳ Ｐゴシック" charset="0"/>
              </a:rPr>
              <a:t>When we stood up a Horton-works cluster at PARC for the GAP, we architected a system whereby we could combine real-time (</a:t>
            </a:r>
            <a:r>
              <a:rPr lang="en-US" sz="1100" kern="1200" dirty="0" err="1" smtClean="0">
                <a:solidFill>
                  <a:schemeClr val="tx1"/>
                </a:solidFill>
                <a:latin typeface="Gill Sans" charset="0"/>
                <a:ea typeface="ＭＳ Ｐゴシック" charset="0"/>
                <a:cs typeface="ＭＳ Ｐゴシック" charset="0"/>
              </a:rPr>
              <a:t>Esper</a:t>
            </a:r>
            <a:r>
              <a:rPr lang="en-US" sz="1100" kern="1200" dirty="0" smtClean="0">
                <a:solidFill>
                  <a:schemeClr val="tx1"/>
                </a:solidFill>
                <a:latin typeface="Gill Sans" charset="0"/>
                <a:ea typeface="ＭＳ Ｐゴシック" charset="0"/>
                <a:cs typeface="ＭＳ Ｐゴシック" charset="0"/>
              </a:rPr>
              <a:t>) with batch (</a:t>
            </a:r>
            <a:r>
              <a:rPr lang="en-US" sz="1100" kern="1200" dirty="0" err="1" smtClean="0">
                <a:solidFill>
                  <a:schemeClr val="tx1"/>
                </a:solidFill>
                <a:latin typeface="Gill Sans" charset="0"/>
                <a:ea typeface="ＭＳ Ｐゴシック" charset="0"/>
                <a:cs typeface="ＭＳ Ｐゴシック" charset="0"/>
              </a:rPr>
              <a:t>Hortonworks</a:t>
            </a:r>
            <a:r>
              <a:rPr lang="en-US" sz="1100" kern="1200" dirty="0" smtClean="0">
                <a:solidFill>
                  <a:schemeClr val="tx1"/>
                </a:solidFill>
                <a:latin typeface="Gill Sans" charset="0"/>
                <a:ea typeface="ＭＳ Ｐゴシック" charset="0"/>
                <a:cs typeface="ＭＳ Ｐゴシック" charset="0"/>
              </a:rPr>
              <a:t>) to essentially make </a:t>
            </a:r>
            <a:r>
              <a:rPr lang="en-US" sz="1100" u="sng" kern="1200" dirty="0" smtClean="0">
                <a:solidFill>
                  <a:schemeClr val="tx1"/>
                </a:solidFill>
                <a:latin typeface="Gill Sans" charset="0"/>
                <a:ea typeface="ＭＳ Ｐゴシック" charset="0"/>
                <a:cs typeface="ＭＳ Ｐゴシック" charset="0"/>
                <a:hlinkClick r:id="rId3"/>
              </a:rPr>
              <a:t>GAP.com become both "interactive and intelligent".</a:t>
            </a:r>
          </a:p>
          <a:p>
            <a:endParaRPr lang="en-US" sz="1100" kern="1200" dirty="0" smtClean="0">
              <a:solidFill>
                <a:schemeClr val="tx1"/>
              </a:solidFill>
              <a:latin typeface="Gill Sans" charset="0"/>
              <a:ea typeface="ＭＳ Ｐゴシック" charset="0"/>
              <a:cs typeface="ＭＳ Ｐゴシック" charset="0"/>
            </a:endParaRPr>
          </a:p>
          <a:p>
            <a:r>
              <a:rPr lang="en-US" sz="1100" kern="1200" dirty="0" smtClean="0">
                <a:solidFill>
                  <a:schemeClr val="tx1"/>
                </a:solidFill>
                <a:latin typeface="Gill Sans" charset="0"/>
                <a:ea typeface="ＭＳ Ｐゴシック" charset="0"/>
                <a:cs typeface="ＭＳ Ｐゴシック" charset="0"/>
              </a:rPr>
              <a:t>This was done by analyzing click-stream log data in real-time to determine your behavior and based on what you were doing at that very instant, we served up personalized content to each individual user.....influencing them in real-time. </a:t>
            </a:r>
          </a:p>
          <a:p>
            <a:endParaRPr lang="en-US" sz="1100" kern="1200" dirty="0" smtClean="0">
              <a:solidFill>
                <a:schemeClr val="tx1"/>
              </a:solidFill>
              <a:latin typeface="Gill Sans" charset="0"/>
              <a:ea typeface="ＭＳ Ｐゴシック" charset="0"/>
              <a:cs typeface="ＭＳ Ｐゴシック" charset="0"/>
            </a:endParaRPr>
          </a:p>
          <a:p>
            <a:r>
              <a:rPr lang="en-US" sz="1100" kern="1200" dirty="0" smtClean="0">
                <a:solidFill>
                  <a:schemeClr val="tx1"/>
                </a:solidFill>
                <a:latin typeface="Gill Sans" charset="0"/>
                <a:ea typeface="ＭＳ Ｐゴシック" charset="0"/>
                <a:cs typeface="ＭＳ Ｐゴシック" charset="0"/>
              </a:rPr>
              <a:t>So based on your current activity (you interacted with the website), we acted to customize your experience, intelligently. </a:t>
            </a:r>
          </a:p>
          <a:p>
            <a:endParaRPr lang="en-US" sz="1100" kern="1200" dirty="0" smtClean="0">
              <a:solidFill>
                <a:schemeClr val="tx1"/>
              </a:solidFill>
              <a:latin typeface="Gill Sans" charset="0"/>
              <a:ea typeface="ＭＳ Ｐゴシック" charset="0"/>
              <a:cs typeface="ＭＳ Ｐゴシック" charset="0"/>
            </a:endParaRPr>
          </a:p>
          <a:p>
            <a:r>
              <a:rPr lang="en-US" sz="1100" kern="1200" dirty="0" smtClean="0">
                <a:solidFill>
                  <a:schemeClr val="tx1"/>
                </a:solidFill>
                <a:latin typeface="Gill Sans" charset="0"/>
                <a:ea typeface="ＭＳ Ｐゴシック" charset="0"/>
                <a:cs typeface="ＭＳ Ｐゴシック" charset="0"/>
              </a:rPr>
              <a:t>Where Hadoop came in was to build the "population-based behavioral" clusters, which allowed us to pre-define which content to serve up for you if and when you followed a certain real-time sequence.</a:t>
            </a:r>
          </a:p>
          <a:p>
            <a:endParaRPr lang="en-US" sz="1100" kern="1200" dirty="0" smtClean="0">
              <a:solidFill>
                <a:schemeClr val="tx1"/>
              </a:solidFill>
              <a:latin typeface="Gill Sans" charset="0"/>
              <a:ea typeface="ＭＳ Ｐゴシック" charset="0"/>
              <a:cs typeface="ＭＳ Ｐゴシック" charset="0"/>
            </a:endParaRPr>
          </a:p>
          <a:p>
            <a:r>
              <a:rPr lang="en-US" sz="1100" kern="1200" dirty="0" smtClean="0">
                <a:solidFill>
                  <a:schemeClr val="tx1"/>
                </a:solidFill>
                <a:latin typeface="Gill Sans" charset="0"/>
                <a:ea typeface="ＭＳ Ｐゴシック" charset="0"/>
                <a:cs typeface="ＭＳ Ｐゴシック" charset="0"/>
              </a:rPr>
              <a:t>For example, click-stream analysis in Hadoop determined that when a large, statistically significant group did the following:</a:t>
            </a:r>
          </a:p>
          <a:p>
            <a:endParaRPr lang="en-US" sz="1100" kern="1200" dirty="0" smtClean="0">
              <a:solidFill>
                <a:schemeClr val="tx1"/>
              </a:solidFill>
              <a:latin typeface="Gill Sans" charset="0"/>
              <a:ea typeface="ＭＳ Ｐゴシック" charset="0"/>
              <a:cs typeface="ＭＳ Ｐゴシック" charset="0"/>
            </a:endParaRPr>
          </a:p>
          <a:p>
            <a:r>
              <a:rPr lang="en-US" sz="1100" kern="1200" dirty="0" smtClean="0">
                <a:solidFill>
                  <a:schemeClr val="tx1"/>
                </a:solidFill>
                <a:latin typeface="Gill Sans" charset="0"/>
                <a:ea typeface="ＭＳ Ｐゴシック" charset="0"/>
                <a:cs typeface="ＭＳ Ｐゴシック" charset="0"/>
              </a:rPr>
              <a:t>Homepage</a:t>
            </a:r>
          </a:p>
          <a:p>
            <a:r>
              <a:rPr lang="en-US" sz="1100" kern="1200" dirty="0" smtClean="0">
                <a:solidFill>
                  <a:schemeClr val="tx1"/>
                </a:solidFill>
                <a:latin typeface="Gill Sans" charset="0"/>
                <a:ea typeface="ＭＳ Ｐゴシック" charset="0"/>
                <a:cs typeface="ＭＳ Ｐゴシック" charset="0"/>
              </a:rPr>
              <a:t>Jeans section</a:t>
            </a:r>
          </a:p>
          <a:p>
            <a:r>
              <a:rPr lang="en-US" sz="1100" kern="1200" dirty="0" smtClean="0">
                <a:solidFill>
                  <a:schemeClr val="tx1"/>
                </a:solidFill>
                <a:latin typeface="Gill Sans" charset="0"/>
                <a:ea typeface="ＭＳ Ｐゴシック" charset="0"/>
                <a:cs typeface="ＭＳ Ｐゴシック" charset="0"/>
              </a:rPr>
              <a:t>Skinny jeans</a:t>
            </a:r>
          </a:p>
          <a:p>
            <a:r>
              <a:rPr lang="en-US" sz="1100" kern="1200" dirty="0" smtClean="0">
                <a:solidFill>
                  <a:schemeClr val="tx1"/>
                </a:solidFill>
                <a:latin typeface="Gill Sans" charset="0"/>
                <a:ea typeface="ＭＳ Ｐゴシック" charset="0"/>
                <a:cs typeface="ＭＳ Ｐゴシック" charset="0"/>
              </a:rPr>
              <a:t>Long-sleeve shirts</a:t>
            </a:r>
          </a:p>
          <a:p>
            <a:endParaRPr lang="en-US" sz="1100" kern="1200" dirty="0" smtClean="0">
              <a:solidFill>
                <a:schemeClr val="tx1"/>
              </a:solidFill>
              <a:latin typeface="Gill Sans" charset="0"/>
              <a:ea typeface="ＭＳ Ｐゴシック" charset="0"/>
              <a:cs typeface="ＭＳ Ｐゴシック" charset="0"/>
            </a:endParaRPr>
          </a:p>
          <a:p>
            <a:r>
              <a:rPr lang="en-US" sz="1100" kern="1200" dirty="0" smtClean="0">
                <a:solidFill>
                  <a:schemeClr val="tx1"/>
                </a:solidFill>
                <a:latin typeface="Gill Sans" charset="0"/>
                <a:ea typeface="ＭＳ Ｐゴシック" charset="0"/>
                <a:cs typeface="ＭＳ Ｐゴシック" charset="0"/>
              </a:rPr>
              <a:t>They were 90% likely to buy both jeans and shirts together.</a:t>
            </a:r>
          </a:p>
          <a:p>
            <a:endParaRPr lang="en-US" sz="1100" kern="1200" dirty="0" smtClean="0">
              <a:solidFill>
                <a:schemeClr val="tx1"/>
              </a:solidFill>
              <a:latin typeface="Gill Sans" charset="0"/>
              <a:ea typeface="ＭＳ Ｐゴシック" charset="0"/>
              <a:cs typeface="ＭＳ Ｐゴシック" charset="0"/>
            </a:endParaRPr>
          </a:p>
          <a:p>
            <a:r>
              <a:rPr lang="en-US" sz="1100" kern="1200" dirty="0" smtClean="0">
                <a:solidFill>
                  <a:schemeClr val="tx1"/>
                </a:solidFill>
                <a:latin typeface="Gill Sans" charset="0"/>
                <a:ea typeface="ＭＳ Ｐゴシック" charset="0"/>
                <a:cs typeface="ＭＳ Ｐゴシック" charset="0"/>
              </a:rPr>
              <a:t>Whereas, if you did the following:</a:t>
            </a:r>
          </a:p>
          <a:p>
            <a:endParaRPr lang="en-US" sz="1100" kern="1200" dirty="0" smtClean="0">
              <a:solidFill>
                <a:schemeClr val="tx1"/>
              </a:solidFill>
              <a:latin typeface="Gill Sans" charset="0"/>
              <a:ea typeface="ＭＳ Ｐゴシック" charset="0"/>
              <a:cs typeface="ＭＳ Ｐゴシック" charset="0"/>
            </a:endParaRPr>
          </a:p>
          <a:p>
            <a:r>
              <a:rPr lang="en-US" sz="1100" kern="1200" dirty="0" smtClean="0">
                <a:solidFill>
                  <a:schemeClr val="tx1"/>
                </a:solidFill>
                <a:latin typeface="Gill Sans" charset="0"/>
                <a:ea typeface="ＭＳ Ｐゴシック" charset="0"/>
                <a:cs typeface="ＭＳ Ｐゴシック" charset="0"/>
              </a:rPr>
              <a:t>Homepage</a:t>
            </a:r>
          </a:p>
          <a:p>
            <a:r>
              <a:rPr lang="en-US" sz="1100" kern="1200" dirty="0" smtClean="0">
                <a:solidFill>
                  <a:schemeClr val="tx1"/>
                </a:solidFill>
                <a:latin typeface="Gill Sans" charset="0"/>
                <a:ea typeface="ＭＳ Ｐゴシック" charset="0"/>
                <a:cs typeface="ＭＳ Ｐゴシック" charset="0"/>
              </a:rPr>
              <a:t>Long-sleeve shirts</a:t>
            </a:r>
          </a:p>
          <a:p>
            <a:r>
              <a:rPr lang="en-US" sz="1100" kern="1200" dirty="0" smtClean="0">
                <a:solidFill>
                  <a:schemeClr val="tx1"/>
                </a:solidFill>
                <a:latin typeface="Gill Sans" charset="0"/>
                <a:ea typeface="ＭＳ Ｐゴシック" charset="0"/>
                <a:cs typeface="ＭＳ Ｐゴシック" charset="0"/>
              </a:rPr>
              <a:t>Jeans</a:t>
            </a:r>
          </a:p>
          <a:p>
            <a:r>
              <a:rPr lang="en-US" sz="1100" kern="1200" dirty="0" smtClean="0">
                <a:solidFill>
                  <a:schemeClr val="tx1"/>
                </a:solidFill>
                <a:latin typeface="Gill Sans" charset="0"/>
                <a:ea typeface="ＭＳ Ｐゴシック" charset="0"/>
                <a:cs typeface="ＭＳ Ｐゴシック" charset="0"/>
              </a:rPr>
              <a:t>Skinny jeans</a:t>
            </a:r>
          </a:p>
          <a:p>
            <a:endParaRPr lang="en-US" sz="1100" kern="1200" dirty="0" smtClean="0">
              <a:solidFill>
                <a:schemeClr val="tx1"/>
              </a:solidFill>
              <a:latin typeface="Gill Sans" charset="0"/>
              <a:ea typeface="ＭＳ Ｐゴシック" charset="0"/>
              <a:cs typeface="ＭＳ Ｐゴシック" charset="0"/>
            </a:endParaRPr>
          </a:p>
          <a:p>
            <a:r>
              <a:rPr lang="en-US" sz="1100" kern="1200" dirty="0" smtClean="0">
                <a:solidFill>
                  <a:schemeClr val="tx1"/>
                </a:solidFill>
                <a:latin typeface="Gill Sans" charset="0"/>
                <a:ea typeface="ＭＳ Ｐゴシック" charset="0"/>
                <a:cs typeface="ＭＳ Ｐゴシック" charset="0"/>
              </a:rPr>
              <a:t>You only bought the shirt! UNLESS there was at least a 20% discount associated with it.</a:t>
            </a:r>
          </a:p>
          <a:p>
            <a:endParaRPr lang="en-US" sz="1100" kern="1200" dirty="0" smtClean="0">
              <a:solidFill>
                <a:schemeClr val="tx1"/>
              </a:solidFill>
              <a:latin typeface="Gill Sans" charset="0"/>
              <a:ea typeface="ＭＳ Ｐゴシック" charset="0"/>
              <a:cs typeface="ＭＳ Ｐゴシック" charset="0"/>
            </a:endParaRPr>
          </a:p>
          <a:p>
            <a:r>
              <a:rPr lang="en-US" sz="1100" kern="1200" dirty="0" smtClean="0">
                <a:solidFill>
                  <a:schemeClr val="tx1"/>
                </a:solidFill>
                <a:latin typeface="Gill Sans" charset="0"/>
                <a:ea typeface="ＭＳ Ｐゴシック" charset="0"/>
                <a:cs typeface="ＭＳ Ｐゴシック" charset="0"/>
              </a:rPr>
              <a:t>Two different clusters determined through complex Hadoop analysis over a long period of time.</a:t>
            </a:r>
          </a:p>
          <a:p>
            <a:endParaRPr lang="en-US" sz="1100" kern="1200" dirty="0" smtClean="0">
              <a:solidFill>
                <a:schemeClr val="tx1"/>
              </a:solidFill>
              <a:latin typeface="Gill Sans" charset="0"/>
              <a:ea typeface="ＭＳ Ｐゴシック" charset="0"/>
              <a:cs typeface="ＭＳ Ｐゴシック" charset="0"/>
            </a:endParaRPr>
          </a:p>
          <a:p>
            <a:r>
              <a:rPr lang="en-US" sz="1100" kern="1200" dirty="0" smtClean="0">
                <a:solidFill>
                  <a:schemeClr val="tx1"/>
                </a:solidFill>
                <a:latin typeface="Gill Sans" charset="0"/>
                <a:ea typeface="ＭＳ Ｐゴシック" charset="0"/>
                <a:cs typeface="ＭＳ Ｐゴシック" charset="0"/>
              </a:rPr>
              <a:t>So....when you surf the web in real-time on the site, you see the following interactive behavior happen:</a:t>
            </a:r>
          </a:p>
          <a:p>
            <a:endParaRPr lang="en-US" sz="1100" kern="1200" dirty="0" smtClean="0">
              <a:solidFill>
                <a:schemeClr val="tx1"/>
              </a:solidFill>
              <a:latin typeface="Gill Sans" charset="0"/>
              <a:ea typeface="ＭＳ Ｐゴシック" charset="0"/>
              <a:cs typeface="ＭＳ Ｐゴシック" charset="0"/>
            </a:endParaRPr>
          </a:p>
          <a:p>
            <a:r>
              <a:rPr lang="en-US" sz="1100" kern="1200" dirty="0" smtClean="0">
                <a:solidFill>
                  <a:schemeClr val="tx1"/>
                </a:solidFill>
                <a:latin typeface="Gill Sans" charset="0"/>
                <a:ea typeface="ＭＳ Ｐゴシック" charset="0"/>
                <a:cs typeface="ＭＳ Ｐゴシック" charset="0"/>
              </a:rPr>
              <a:t>Cluster 1: Homepage-&gt;Jeans-&gt;Skinny -&gt; Recommendation to go to Long-sleeve shirts -&gt; Long-sleeve shirts -&gt; Purchase with NO Discount</a:t>
            </a:r>
          </a:p>
          <a:p>
            <a:endParaRPr lang="en-US" sz="1100" kern="1200" dirty="0" smtClean="0">
              <a:solidFill>
                <a:schemeClr val="tx1"/>
              </a:solidFill>
              <a:latin typeface="Gill Sans" charset="0"/>
              <a:ea typeface="ＭＳ Ｐゴシック" charset="0"/>
              <a:cs typeface="ＭＳ Ｐゴシック" charset="0"/>
            </a:endParaRPr>
          </a:p>
          <a:p>
            <a:r>
              <a:rPr lang="en-US" sz="1100" kern="1200" dirty="0" smtClean="0">
                <a:solidFill>
                  <a:schemeClr val="tx1"/>
                </a:solidFill>
                <a:latin typeface="Gill Sans" charset="0"/>
                <a:ea typeface="ＭＳ Ｐゴシック" charset="0"/>
                <a:cs typeface="ＭＳ Ｐゴシック" charset="0"/>
              </a:rPr>
              <a:t>Cluster 2: Homepage-&gt;Long-sleeve shirts -&gt; Recommendation to go to Jeans -&gt; Skinny jeans -&gt; 20% discount offered in real-time -&gt; Purchase</a:t>
            </a:r>
          </a:p>
          <a:p>
            <a:endParaRPr lang="en-US" sz="1100" kern="1200" dirty="0" smtClean="0">
              <a:solidFill>
                <a:schemeClr val="tx1"/>
              </a:solidFill>
              <a:latin typeface="Gill Sans" charset="0"/>
              <a:ea typeface="ＭＳ Ｐゴシック" charset="0"/>
              <a:cs typeface="ＭＳ Ｐゴシック" charset="0"/>
            </a:endParaRPr>
          </a:p>
          <a:p>
            <a:r>
              <a:rPr lang="en-US" sz="1100" kern="1200" dirty="0" smtClean="0">
                <a:solidFill>
                  <a:schemeClr val="tx1"/>
                </a:solidFill>
                <a:latin typeface="Gill Sans" charset="0"/>
                <a:ea typeface="ＭＳ Ｐゴシック" charset="0"/>
                <a:cs typeface="ＭＳ Ｐゴシック" charset="0"/>
              </a:rPr>
              <a:t>This is an interactive and intelligent web and e-commerce application which is 100% data-driven.</a:t>
            </a:r>
            <a:endParaRPr lang="en-US" sz="1200" kern="1200" dirty="0">
              <a:solidFill>
                <a:schemeClr val="tx1"/>
              </a:solidFill>
              <a:latin typeface="Gill Sans" charset="0"/>
              <a:ea typeface="ＭＳ Ｐゴシック" charset="0"/>
              <a:cs typeface="ＭＳ Ｐゴシック" charset="0"/>
            </a:endParaRPr>
          </a:p>
        </p:txBody>
      </p:sp>
      <p:sp>
        <p:nvSpPr>
          <p:cNvPr id="10243" name="Slide Number Placeholder 3"/>
          <p:cNvSpPr>
            <a:spLocks noGrp="1"/>
          </p:cNvSpPr>
          <p:nvPr>
            <p:ph type="sldNum" sz="quarter" idx="4294967295"/>
          </p:nvPr>
        </p:nvSpPr>
        <p:spPr bwMode="auto">
          <a:xfrm>
            <a:off x="3884613" y="8685213"/>
            <a:ext cx="2971800" cy="457200"/>
          </a:xfrm>
          <a:prstGeom prst="rect">
            <a:avLst/>
          </a:prstGeo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5800">
                <a:solidFill>
                  <a:srgbClr val="000000"/>
                </a:solidFill>
                <a:latin typeface="Gill Sans" charset="0"/>
                <a:ea typeface="ヒラギノ角ゴ ProN W3" charset="0"/>
                <a:cs typeface="ヒラギノ角ゴ ProN W3" charset="0"/>
                <a:sym typeface="Gill Sans" charset="0"/>
              </a:defRPr>
            </a:lvl1pPr>
            <a:lvl2pPr marL="742950" indent="-285750" eaLnBrk="0" hangingPunct="0">
              <a:defRPr sz="5800">
                <a:solidFill>
                  <a:srgbClr val="000000"/>
                </a:solidFill>
                <a:latin typeface="Gill Sans" charset="0"/>
                <a:ea typeface="ヒラギノ角ゴ ProN W3" charset="0"/>
                <a:cs typeface="ヒラギノ角ゴ ProN W3" charset="0"/>
                <a:sym typeface="Gill Sans" charset="0"/>
              </a:defRPr>
            </a:lvl2pPr>
            <a:lvl3pPr marL="1143000" indent="-228600" eaLnBrk="0" hangingPunct="0">
              <a:defRPr sz="5800">
                <a:solidFill>
                  <a:srgbClr val="000000"/>
                </a:solidFill>
                <a:latin typeface="Gill Sans" charset="0"/>
                <a:ea typeface="ヒラギノ角ゴ ProN W3" charset="0"/>
                <a:cs typeface="ヒラギノ角ゴ ProN W3" charset="0"/>
                <a:sym typeface="Gill Sans" charset="0"/>
              </a:defRPr>
            </a:lvl3pPr>
            <a:lvl4pPr marL="1600200" indent="-228600" eaLnBrk="0" hangingPunct="0">
              <a:defRPr sz="5800">
                <a:solidFill>
                  <a:srgbClr val="000000"/>
                </a:solidFill>
                <a:latin typeface="Gill Sans" charset="0"/>
                <a:ea typeface="ヒラギノ角ゴ ProN W3" charset="0"/>
                <a:cs typeface="ヒラギノ角ゴ ProN W3" charset="0"/>
                <a:sym typeface="Gill Sans" charset="0"/>
              </a:defRPr>
            </a:lvl4pPr>
            <a:lvl5pPr marL="2057400" indent="-228600" eaLnBrk="0" hangingPunct="0">
              <a:defRPr sz="5800">
                <a:solidFill>
                  <a:srgbClr val="000000"/>
                </a:solidFill>
                <a:latin typeface="Gill Sans" charset="0"/>
                <a:ea typeface="ヒラギノ角ゴ ProN W3" charset="0"/>
                <a:cs typeface="ヒラギノ角ゴ ProN W3" charset="0"/>
                <a:sym typeface="Gill Sans" charset="0"/>
              </a:defRPr>
            </a:lvl5pPr>
            <a:lvl6pPr marL="2514600" indent="-228600" algn="ctr" eaLnBrk="0" fontAlgn="base" hangingPunct="0">
              <a:spcBef>
                <a:spcPct val="0"/>
              </a:spcBef>
              <a:spcAft>
                <a:spcPct val="0"/>
              </a:spcAft>
              <a:defRPr sz="5800">
                <a:solidFill>
                  <a:srgbClr val="000000"/>
                </a:solidFill>
                <a:latin typeface="Gill Sans" charset="0"/>
                <a:ea typeface="ヒラギノ角ゴ ProN W3" charset="0"/>
                <a:cs typeface="ヒラギノ角ゴ ProN W3" charset="0"/>
                <a:sym typeface="Gill Sans" charset="0"/>
              </a:defRPr>
            </a:lvl6pPr>
            <a:lvl7pPr marL="2971800" indent="-228600" algn="ctr" eaLnBrk="0" fontAlgn="base" hangingPunct="0">
              <a:spcBef>
                <a:spcPct val="0"/>
              </a:spcBef>
              <a:spcAft>
                <a:spcPct val="0"/>
              </a:spcAft>
              <a:defRPr sz="5800">
                <a:solidFill>
                  <a:srgbClr val="000000"/>
                </a:solidFill>
                <a:latin typeface="Gill Sans" charset="0"/>
                <a:ea typeface="ヒラギノ角ゴ ProN W3" charset="0"/>
                <a:cs typeface="ヒラギノ角ゴ ProN W3" charset="0"/>
                <a:sym typeface="Gill Sans" charset="0"/>
              </a:defRPr>
            </a:lvl7pPr>
            <a:lvl8pPr marL="3429000" indent="-228600" algn="ctr" eaLnBrk="0" fontAlgn="base" hangingPunct="0">
              <a:spcBef>
                <a:spcPct val="0"/>
              </a:spcBef>
              <a:spcAft>
                <a:spcPct val="0"/>
              </a:spcAft>
              <a:defRPr sz="5800">
                <a:solidFill>
                  <a:srgbClr val="000000"/>
                </a:solidFill>
                <a:latin typeface="Gill Sans" charset="0"/>
                <a:ea typeface="ヒラギノ角ゴ ProN W3" charset="0"/>
                <a:cs typeface="ヒラギノ角ゴ ProN W3" charset="0"/>
                <a:sym typeface="Gill Sans" charset="0"/>
              </a:defRPr>
            </a:lvl8pPr>
            <a:lvl9pPr marL="3886200" indent="-228600" algn="ctr" eaLnBrk="0" fontAlgn="base" hangingPunct="0">
              <a:spcBef>
                <a:spcPct val="0"/>
              </a:spcBef>
              <a:spcAft>
                <a:spcPct val="0"/>
              </a:spcAft>
              <a:defRPr sz="5800">
                <a:solidFill>
                  <a:srgbClr val="000000"/>
                </a:solidFill>
                <a:latin typeface="Gill Sans" charset="0"/>
                <a:ea typeface="ヒラギノ角ゴ ProN W3" charset="0"/>
                <a:cs typeface="ヒラギノ角ゴ ProN W3" charset="0"/>
                <a:sym typeface="Gill Sans" charset="0"/>
              </a:defRPr>
            </a:lvl9pPr>
          </a:lstStyle>
          <a:p>
            <a:pPr eaLnBrk="1" hangingPunct="1"/>
            <a:fld id="{0C83C41C-308E-F849-A9C3-D7EBE27B665C}" type="slidenum">
              <a:rPr lang="en-US"/>
              <a:pPr eaLnBrk="1" hangingPunct="1"/>
              <a:t>22</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Slide Image Placeholder 1"/>
          <p:cNvSpPr>
            <a:spLocks noGrp="1" noRot="1" noChangeAspect="1" noTextEdit="1"/>
          </p:cNvSpPr>
          <p:nvPr>
            <p:ph type="sldImg"/>
          </p:nvPr>
        </p:nvSpPr>
        <p:spPr bwMode="auto">
          <a:noFill/>
          <a:ln>
            <a:solidFill>
              <a:srgbClr val="000000"/>
            </a:solidFill>
            <a:miter lim="800000"/>
            <a:headEnd/>
            <a:tailEnd/>
          </a:ln>
        </p:spPr>
      </p:sp>
      <p:sp>
        <p:nvSpPr>
          <p:cNvPr id="28675"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US" smtClean="0"/>
              <a:t>BigData term associated with Hadoop</a:t>
            </a:r>
          </a:p>
        </p:txBody>
      </p:sp>
      <p:sp>
        <p:nvSpPr>
          <p:cNvPr id="28676"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64278A0C-8948-444A-B832-1062C49358D4}" type="slidenum">
              <a:rPr lang="en-US"/>
              <a:pPr fontAlgn="base">
                <a:spcBef>
                  <a:spcPct val="0"/>
                </a:spcBef>
                <a:spcAft>
                  <a:spcPct val="0"/>
                </a:spcAft>
              </a:pPr>
              <a:t>29</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bwMode="gray">
          <a:xfrm>
            <a:off x="4049156" y="3505200"/>
            <a:ext cx="5386944" cy="1524000"/>
          </a:xfrm>
        </p:spPr>
        <p:txBody>
          <a:bodyPr anchor="t">
            <a:normAutofit/>
          </a:bodyPr>
          <a:lstStyle>
            <a:lvl1pPr algn="l">
              <a:defRPr sz="2400" b="1">
                <a:solidFill>
                  <a:schemeClr val="accent1"/>
                </a:solidFill>
              </a:defRPr>
            </a:lvl1pPr>
          </a:lstStyle>
          <a:p>
            <a:r>
              <a:rPr lang="en-US" dirty="0" smtClean="0"/>
              <a:t>Click to edit Master title style</a:t>
            </a:r>
            <a:endParaRPr lang="en-US" dirty="0"/>
          </a:p>
        </p:txBody>
      </p:sp>
      <p:sp>
        <p:nvSpPr>
          <p:cNvPr id="3" name="Subtitle 2"/>
          <p:cNvSpPr>
            <a:spLocks noGrp="1"/>
          </p:cNvSpPr>
          <p:nvPr>
            <p:ph type="subTitle" idx="1"/>
          </p:nvPr>
        </p:nvSpPr>
        <p:spPr bwMode="gray">
          <a:xfrm>
            <a:off x="4049156" y="3813048"/>
            <a:ext cx="5386944" cy="762000"/>
          </a:xfrm>
        </p:spPr>
        <p:txBody>
          <a:bodyPr>
            <a:normAutofit/>
          </a:bodyPr>
          <a:lstStyle>
            <a:lvl1pPr marL="0" indent="0" algn="l">
              <a:buNone/>
              <a:defRPr sz="20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12" name="Rectangle 11"/>
          <p:cNvSpPr/>
          <p:nvPr userDrawn="1"/>
        </p:nvSpPr>
        <p:spPr bwMode="gray">
          <a:xfrm>
            <a:off x="381001" y="6453536"/>
            <a:ext cx="3352800" cy="39176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4"/>
          <p:cNvSpPr txBox="1">
            <a:spLocks/>
          </p:cNvSpPr>
          <p:nvPr userDrawn="1"/>
        </p:nvSpPr>
        <p:spPr bwMode="gray">
          <a:xfrm>
            <a:off x="4006952" y="6396335"/>
            <a:ext cx="3136900" cy="27699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smtClean="0">
                <a:ln>
                  <a:noFill/>
                </a:ln>
                <a:solidFill>
                  <a:schemeClr val="tx1">
                    <a:lumMod val="65000"/>
                    <a:lumOff val="35000"/>
                  </a:schemeClr>
                </a:solidFill>
                <a:effectLst/>
                <a:uLnTx/>
                <a:uFillTx/>
                <a:latin typeface="+mn-lt"/>
                <a:ea typeface="+mn-ea"/>
                <a:cs typeface="+mn-cs"/>
              </a:rPr>
              <a:t>© EduPristine </a:t>
            </a:r>
            <a:r>
              <a:rPr kumimoji="0" lang="en-US" sz="1200" b="0" i="0" u="none" strike="noStrike" kern="1200" cap="none" spc="0" normalizeH="0" baseline="0" noProof="0" dirty="0" smtClean="0">
                <a:ln>
                  <a:noFill/>
                </a:ln>
                <a:solidFill>
                  <a:schemeClr val="tx1">
                    <a:lumMod val="65000"/>
                    <a:lumOff val="35000"/>
                  </a:schemeClr>
                </a:solidFill>
                <a:effectLst/>
                <a:uLnTx/>
                <a:uFillTx/>
                <a:latin typeface="+mn-lt"/>
                <a:ea typeface="+mn-ea"/>
                <a:cs typeface="+mn-cs"/>
              </a:rPr>
              <a:t>–</a:t>
            </a:r>
            <a:r>
              <a:rPr kumimoji="0" lang="en-US" sz="1200" b="1" i="0" u="none" strike="noStrike" kern="1200" cap="none" spc="0" normalizeH="0" baseline="0" noProof="0" dirty="0" smtClean="0">
                <a:ln>
                  <a:noFill/>
                </a:ln>
                <a:solidFill>
                  <a:schemeClr val="tx1">
                    <a:lumMod val="65000"/>
                    <a:lumOff val="35000"/>
                  </a:schemeClr>
                </a:solidFill>
                <a:effectLst/>
                <a:uLnTx/>
                <a:uFillTx/>
                <a:latin typeface="+mn-lt"/>
                <a:ea typeface="+mn-ea"/>
                <a:cs typeface="+mn-cs"/>
              </a:rPr>
              <a:t> </a:t>
            </a:r>
            <a:r>
              <a:rPr kumimoji="0" lang="en-US" sz="1200" b="0" i="0" u="none" strike="noStrike" kern="1200" cap="none" spc="0" normalizeH="0" baseline="0" noProof="0" dirty="0" smtClean="0">
                <a:ln>
                  <a:noFill/>
                </a:ln>
                <a:solidFill>
                  <a:schemeClr val="tx1">
                    <a:lumMod val="65000"/>
                    <a:lumOff val="35000"/>
                  </a:schemeClr>
                </a:solidFill>
                <a:effectLst/>
                <a:uLnTx/>
                <a:uFillTx/>
                <a:latin typeface="+mn-lt"/>
                <a:ea typeface="+mn-ea"/>
                <a:cs typeface="+mn-cs"/>
              </a:rPr>
              <a:t>www.edupristine.com</a:t>
            </a:r>
            <a:endParaRPr kumimoji="0" lang="en-US" sz="1200" b="1" i="0" u="none" strike="noStrike" kern="1200" cap="none" spc="0" normalizeH="0" baseline="0" noProof="0" dirty="0" smtClean="0">
              <a:ln>
                <a:noFill/>
              </a:ln>
              <a:solidFill>
                <a:schemeClr val="tx1">
                  <a:lumMod val="65000"/>
                  <a:lumOff val="35000"/>
                </a:schemeClr>
              </a:solidFill>
              <a:effectLst/>
              <a:uLnTx/>
              <a:uFillTx/>
              <a:latin typeface="+mn-lt"/>
              <a:ea typeface="+mn-ea"/>
              <a:cs typeface="+mn-cs"/>
            </a:endParaRPr>
          </a:p>
        </p:txBody>
      </p:sp>
      <p:pic>
        <p:nvPicPr>
          <p:cNvPr id="13" name="Picture 2" descr="D:\Pristine Template\Pristine Logo\Logo _Final_12 (png).png"/>
          <p:cNvPicPr>
            <a:picLocks noChangeAspect="1" noChangeArrowheads="1"/>
          </p:cNvPicPr>
          <p:nvPr userDrawn="1"/>
        </p:nvPicPr>
        <p:blipFill>
          <a:blip r:embed="rId2" cstate="print"/>
          <a:srcRect/>
          <a:stretch>
            <a:fillRect/>
          </a:stretch>
        </p:blipFill>
        <p:spPr bwMode="auto">
          <a:xfrm>
            <a:off x="527875" y="1069754"/>
            <a:ext cx="3347256" cy="2094242"/>
          </a:xfrm>
          <a:prstGeom prst="rect">
            <a:avLst/>
          </a:prstGeom>
          <a:noFill/>
        </p:spPr>
      </p:pic>
      <p:grpSp>
        <p:nvGrpSpPr>
          <p:cNvPr id="14" name="Group 4"/>
          <p:cNvGrpSpPr/>
          <p:nvPr userDrawn="1"/>
        </p:nvGrpSpPr>
        <p:grpSpPr bwMode="gray">
          <a:xfrm>
            <a:off x="4105428" y="3048000"/>
            <a:ext cx="5334000" cy="108268"/>
            <a:chOff x="-76200" y="3048000"/>
            <a:chExt cx="4267200" cy="108268"/>
          </a:xfrm>
        </p:grpSpPr>
        <p:cxnSp>
          <p:nvCxnSpPr>
            <p:cNvPr id="16" name="Straight Connector 15"/>
            <p:cNvCxnSpPr/>
            <p:nvPr/>
          </p:nvCxnSpPr>
          <p:spPr bwMode="gray">
            <a:xfrm>
              <a:off x="-76200" y="3048000"/>
              <a:ext cx="4267200" cy="1588"/>
            </a:xfrm>
            <a:prstGeom prst="line">
              <a:avLst/>
            </a:prstGeom>
            <a:ln w="1143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bwMode="gray">
            <a:xfrm>
              <a:off x="-76200" y="3154680"/>
              <a:ext cx="4267200" cy="1588"/>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ank You Slide">
    <p:spTree>
      <p:nvGrpSpPr>
        <p:cNvPr id="1" name=""/>
        <p:cNvGrpSpPr/>
        <p:nvPr/>
      </p:nvGrpSpPr>
      <p:grpSpPr>
        <a:xfrm>
          <a:off x="0" y="0"/>
          <a:ext cx="0" cy="0"/>
          <a:chOff x="0" y="0"/>
          <a:chExt cx="0" cy="0"/>
        </a:xfrm>
      </p:grpSpPr>
      <p:grpSp>
        <p:nvGrpSpPr>
          <p:cNvPr id="14" name="Group 13"/>
          <p:cNvGrpSpPr/>
          <p:nvPr userDrawn="1"/>
        </p:nvGrpSpPr>
        <p:grpSpPr bwMode="gray">
          <a:xfrm>
            <a:off x="0" y="3048000"/>
            <a:ext cx="4190999" cy="108268"/>
            <a:chOff x="-76200" y="3048000"/>
            <a:chExt cx="4267200" cy="108268"/>
          </a:xfrm>
        </p:grpSpPr>
        <p:cxnSp>
          <p:nvCxnSpPr>
            <p:cNvPr id="15" name="Straight Connector 14"/>
            <p:cNvCxnSpPr/>
            <p:nvPr userDrawn="1"/>
          </p:nvCxnSpPr>
          <p:spPr bwMode="gray">
            <a:xfrm>
              <a:off x="-76200" y="3048000"/>
              <a:ext cx="4267200" cy="1588"/>
            </a:xfrm>
            <a:prstGeom prst="line">
              <a:avLst/>
            </a:prstGeom>
            <a:ln w="1143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userDrawn="1"/>
          </p:nvCxnSpPr>
          <p:spPr bwMode="gray">
            <a:xfrm>
              <a:off x="-76200" y="3154680"/>
              <a:ext cx="4267200" cy="1588"/>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17" name="Title 1"/>
          <p:cNvSpPr txBox="1">
            <a:spLocks/>
          </p:cNvSpPr>
          <p:nvPr userDrawn="1"/>
        </p:nvSpPr>
        <p:spPr bwMode="gray">
          <a:xfrm>
            <a:off x="4278585" y="2819400"/>
            <a:ext cx="5168900" cy="566738"/>
          </a:xfrm>
          <a:prstGeom prst="rect">
            <a:avLst/>
          </a:prstGeom>
        </p:spPr>
        <p:txBody>
          <a:bodyPr vert="horz" lIns="45720" tIns="45720" rIns="45720" bIns="45720" rtlCol="0" anchor="ctr" anchorCtr="0">
            <a:normAutofit/>
          </a:bodyPr>
          <a:lstStyle>
            <a:lvl1pPr algn="l">
              <a:defRPr sz="2000" b="1"/>
            </a:lvl1pPr>
          </a:lstStyle>
          <a:p>
            <a:pPr marL="0" marR="0" lvl="0" indent="0" algn="l" defTabSz="914400" rtl="0" eaLnBrk="1" fontAlgn="auto" latinLnBrk="0" hangingPunct="1">
              <a:lnSpc>
                <a:spcPts val="2200"/>
              </a:lnSpc>
              <a:spcBef>
                <a:spcPct val="0"/>
              </a:spcBef>
              <a:spcAft>
                <a:spcPts val="0"/>
              </a:spcAft>
              <a:buClrTx/>
              <a:buSzTx/>
              <a:buFontTx/>
              <a:buNone/>
              <a:tabLst/>
              <a:defRPr/>
            </a:pPr>
            <a:r>
              <a:rPr kumimoji="0" lang="en-US" sz="2800" b="1" i="0" u="none" strike="noStrike" kern="1200" cap="none" spc="0" normalizeH="0" baseline="0" noProof="0" dirty="0" smtClean="0">
                <a:ln>
                  <a:noFill/>
                </a:ln>
                <a:solidFill>
                  <a:schemeClr val="tx2"/>
                </a:solidFill>
                <a:effectLst/>
                <a:uLnTx/>
                <a:uFillTx/>
                <a:latin typeface="+mj-lt"/>
                <a:ea typeface="+mj-ea"/>
                <a:cs typeface="+mj-cs"/>
              </a:rPr>
              <a:t>Thank you!</a:t>
            </a:r>
          </a:p>
        </p:txBody>
      </p:sp>
      <p:sp>
        <p:nvSpPr>
          <p:cNvPr id="19" name="Title 1"/>
          <p:cNvSpPr txBox="1">
            <a:spLocks/>
          </p:cNvSpPr>
          <p:nvPr userDrawn="1"/>
        </p:nvSpPr>
        <p:spPr bwMode="gray">
          <a:xfrm>
            <a:off x="4273822" y="3352800"/>
            <a:ext cx="5168900" cy="381000"/>
          </a:xfrm>
          <a:prstGeom prst="rect">
            <a:avLst/>
          </a:prstGeom>
        </p:spPr>
        <p:txBody>
          <a:bodyPr vert="horz" lIns="45720" tIns="45720" rIns="45720" bIns="45720" rtlCol="0" anchor="ctr" anchorCtr="0">
            <a:normAutofit/>
          </a:bodyPr>
          <a:lstStyle>
            <a:lvl1pPr algn="l">
              <a:defRPr sz="2000" b="1"/>
            </a:lvl1pPr>
          </a:lstStyle>
          <a:p>
            <a:pPr marL="0" marR="0" lvl="0" indent="0" algn="l" defTabSz="914400" rtl="0" eaLnBrk="1" fontAlgn="auto" latinLnBrk="0" hangingPunct="1">
              <a:lnSpc>
                <a:spcPts val="2200"/>
              </a:lnSpc>
              <a:spcBef>
                <a:spcPct val="0"/>
              </a:spcBef>
              <a:spcAft>
                <a:spcPts val="0"/>
              </a:spcAft>
              <a:buClrTx/>
              <a:buSzTx/>
              <a:buFontTx/>
              <a:buNone/>
              <a:tabLst/>
              <a:defRPr/>
            </a:pPr>
            <a:r>
              <a:rPr kumimoji="0" lang="en-US" sz="1800" b="1" i="1" u="none" strike="noStrike" kern="1200" cap="none" spc="0" normalizeH="0" baseline="0" noProof="0" dirty="0" smtClean="0">
                <a:ln>
                  <a:noFill/>
                </a:ln>
                <a:solidFill>
                  <a:schemeClr val="tx1">
                    <a:lumMod val="50000"/>
                    <a:lumOff val="50000"/>
                  </a:schemeClr>
                </a:solidFill>
                <a:effectLst/>
                <a:uLnTx/>
                <a:uFillTx/>
                <a:latin typeface="+mj-lt"/>
                <a:ea typeface="+mj-ea"/>
                <a:cs typeface="+mj-cs"/>
              </a:rPr>
              <a:t>Contact:</a:t>
            </a:r>
          </a:p>
        </p:txBody>
      </p:sp>
      <p:sp>
        <p:nvSpPr>
          <p:cNvPr id="21" name="Rectangle 20"/>
          <p:cNvSpPr/>
          <p:nvPr userDrawn="1"/>
        </p:nvSpPr>
        <p:spPr bwMode="gray">
          <a:xfrm>
            <a:off x="381001" y="6447534"/>
            <a:ext cx="3840480" cy="39776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4"/>
          <p:cNvSpPr txBox="1">
            <a:spLocks/>
          </p:cNvSpPr>
          <p:nvPr userDrawn="1"/>
        </p:nvSpPr>
        <p:spPr bwMode="gray">
          <a:xfrm>
            <a:off x="4208329" y="6396335"/>
            <a:ext cx="3136900" cy="276999"/>
          </a:xfrm>
          <a:prstGeom prst="rect">
            <a:avLst/>
          </a:prstGeom>
          <a:noFill/>
        </p:spPr>
        <p:txBody>
          <a:bodyPr vert="horz" wrap="square" lIns="91440" tIns="45720" rIns="91440" bIns="4572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smtClean="0">
                <a:ln>
                  <a:noFill/>
                </a:ln>
                <a:solidFill>
                  <a:schemeClr val="tx1">
                    <a:lumMod val="65000"/>
                    <a:lumOff val="35000"/>
                  </a:schemeClr>
                </a:solidFill>
                <a:effectLst/>
                <a:uLnTx/>
                <a:uFillTx/>
                <a:latin typeface="+mn-lt"/>
                <a:ea typeface="+mn-ea"/>
                <a:cs typeface="+mn-cs"/>
              </a:rPr>
              <a:t>© EduPristine </a:t>
            </a:r>
            <a:r>
              <a:rPr kumimoji="0" lang="en-US" sz="1200" b="0" i="0" u="none" strike="noStrike" kern="1200" cap="none" spc="0" normalizeH="0" baseline="0" noProof="0" dirty="0" smtClean="0">
                <a:ln>
                  <a:noFill/>
                </a:ln>
                <a:solidFill>
                  <a:schemeClr val="tx1">
                    <a:lumMod val="65000"/>
                    <a:lumOff val="35000"/>
                  </a:schemeClr>
                </a:solidFill>
                <a:effectLst/>
                <a:uLnTx/>
                <a:uFillTx/>
                <a:latin typeface="+mn-lt"/>
                <a:ea typeface="+mn-ea"/>
                <a:cs typeface="+mn-cs"/>
              </a:rPr>
              <a:t>– www.edupristine.com</a:t>
            </a:r>
          </a:p>
        </p:txBody>
      </p:sp>
      <p:sp>
        <p:nvSpPr>
          <p:cNvPr id="23" name="Title 1"/>
          <p:cNvSpPr txBox="1">
            <a:spLocks/>
          </p:cNvSpPr>
          <p:nvPr userDrawn="1"/>
        </p:nvSpPr>
        <p:spPr bwMode="gray">
          <a:xfrm>
            <a:off x="4317996" y="3709792"/>
            <a:ext cx="5118103" cy="1228725"/>
          </a:xfrm>
          <a:prstGeom prst="rect">
            <a:avLst/>
          </a:prstGeom>
        </p:spPr>
        <p:txBody>
          <a:bodyPr vert="horz" lIns="0" tIns="45720" rIns="45720" bIns="45720" rtlCol="0" anchor="t" anchorCtr="0">
            <a:normAutofit/>
          </a:bodyPr>
          <a:lstStyle>
            <a:lvl1pPr algn="l">
              <a:defRPr sz="1600" b="0">
                <a:solidFill>
                  <a:schemeClr val="tx1">
                    <a:lumMod val="50000"/>
                    <a:lumOff val="50000"/>
                  </a:schemeClr>
                </a:solidFill>
              </a:defRPr>
            </a:lvl1pPr>
          </a:lstStyle>
          <a:p>
            <a:pPr marL="0" marR="0" lvl="0" indent="0" algn="l" defTabSz="914400" rtl="0" eaLnBrk="1" fontAlgn="auto" latinLnBrk="0" hangingPunct="1">
              <a:lnSpc>
                <a:spcPts val="2200"/>
              </a:lnSpc>
              <a:spcBef>
                <a:spcPct val="0"/>
              </a:spcBef>
              <a:spcAft>
                <a:spcPts val="0"/>
              </a:spcAft>
              <a:buClrTx/>
              <a:buSzTx/>
              <a:buFontTx/>
              <a:buNone/>
              <a:tabLst/>
              <a:defRPr/>
            </a:pPr>
            <a:r>
              <a:rPr kumimoji="0" lang="en-US" sz="1100" b="1" i="0" u="none" strike="noStrike" kern="1200" cap="none" spc="0" normalizeH="0" baseline="0" noProof="0" dirty="0" smtClean="0">
                <a:ln>
                  <a:noFill/>
                </a:ln>
                <a:solidFill>
                  <a:schemeClr val="tx1">
                    <a:lumMod val="50000"/>
                    <a:lumOff val="50000"/>
                  </a:schemeClr>
                </a:solidFill>
                <a:effectLst/>
                <a:uLnTx/>
                <a:uFillTx/>
                <a:latin typeface="+mj-lt"/>
                <a:ea typeface="+mj-ea"/>
                <a:cs typeface="+mj-cs"/>
              </a:rPr>
              <a:t>EduPristine</a:t>
            </a:r>
          </a:p>
          <a:p>
            <a:pPr marL="0" marR="0" lvl="0" indent="0" algn="l" defTabSz="914400" rtl="0" eaLnBrk="1" fontAlgn="auto" latinLnBrk="0" hangingPunct="1">
              <a:lnSpc>
                <a:spcPts val="2200"/>
              </a:lnSpc>
              <a:spcBef>
                <a:spcPct val="0"/>
              </a:spcBef>
              <a:spcAft>
                <a:spcPts val="0"/>
              </a:spcAft>
              <a:buClrTx/>
              <a:buSzTx/>
              <a:buFontTx/>
              <a:buNone/>
              <a:tabLst/>
              <a:defRPr/>
            </a:pPr>
            <a:r>
              <a:rPr kumimoji="0" lang="en-US" sz="1100" b="0" i="0" u="none" strike="noStrike" kern="1200" cap="none" spc="0" normalizeH="0" baseline="0" noProof="0" dirty="0" smtClean="0">
                <a:ln>
                  <a:noFill/>
                </a:ln>
                <a:solidFill>
                  <a:schemeClr val="tx1">
                    <a:lumMod val="50000"/>
                    <a:lumOff val="50000"/>
                  </a:schemeClr>
                </a:solidFill>
                <a:effectLst/>
                <a:uLnTx/>
                <a:uFillTx/>
                <a:latin typeface="+mj-lt"/>
                <a:ea typeface="+mj-ea"/>
                <a:cs typeface="+mj-cs"/>
              </a:rPr>
              <a:t>702, Raaj Chambers, Old Nagardas Road, Andheri (E), Mumbai-400 069. INDIA</a:t>
            </a:r>
          </a:p>
          <a:p>
            <a:pPr marL="0" marR="0" lvl="0" indent="0" algn="l" defTabSz="914400" rtl="0" eaLnBrk="1" fontAlgn="auto" latinLnBrk="0" hangingPunct="1">
              <a:lnSpc>
                <a:spcPts val="2200"/>
              </a:lnSpc>
              <a:spcBef>
                <a:spcPct val="0"/>
              </a:spcBef>
              <a:spcAft>
                <a:spcPts val="0"/>
              </a:spcAft>
              <a:buClrTx/>
              <a:buSzTx/>
              <a:buFontTx/>
              <a:buNone/>
              <a:tabLst/>
              <a:defRPr/>
            </a:pPr>
            <a:r>
              <a:rPr kumimoji="0" lang="en-US" sz="1100" b="1" i="0" u="none" strike="noStrike" kern="1200" cap="none" spc="0" normalizeH="0" baseline="0" noProof="0" dirty="0" smtClean="0">
                <a:ln>
                  <a:noFill/>
                </a:ln>
                <a:solidFill>
                  <a:srgbClr val="376092"/>
                </a:solidFill>
                <a:effectLst/>
                <a:uLnTx/>
                <a:uFillTx/>
                <a:latin typeface="+mj-lt"/>
                <a:ea typeface="+mj-ea"/>
                <a:cs typeface="+mj-cs"/>
              </a:rPr>
              <a:t>www.edupristine.com</a:t>
            </a:r>
          </a:p>
          <a:p>
            <a:pPr marL="0" marR="0" lvl="0" indent="0" algn="l" defTabSz="914400" rtl="0" eaLnBrk="1" fontAlgn="auto" latinLnBrk="0" hangingPunct="1">
              <a:lnSpc>
                <a:spcPts val="2200"/>
              </a:lnSpc>
              <a:spcBef>
                <a:spcPct val="0"/>
              </a:spcBef>
              <a:spcAft>
                <a:spcPts val="0"/>
              </a:spcAft>
              <a:buClrTx/>
              <a:buSzTx/>
              <a:buFontTx/>
              <a:buNone/>
              <a:tabLst/>
              <a:defRPr/>
            </a:pPr>
            <a:r>
              <a:rPr kumimoji="0" lang="en-US" sz="1100" b="0" i="0" u="none" strike="noStrike" kern="1200" cap="none" spc="0" normalizeH="0" baseline="0" noProof="0" dirty="0" smtClean="0">
                <a:ln>
                  <a:noFill/>
                </a:ln>
                <a:solidFill>
                  <a:schemeClr val="tx1">
                    <a:lumMod val="50000"/>
                    <a:lumOff val="50000"/>
                  </a:schemeClr>
                </a:solidFill>
                <a:effectLst/>
                <a:uLnTx/>
                <a:uFillTx/>
                <a:latin typeface="+mj-lt"/>
                <a:ea typeface="+mj-ea"/>
                <a:cs typeface="+mj-cs"/>
              </a:rPr>
              <a:t>Ph. +91 22 3215 6191</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hank You Slide">
    <p:spTree>
      <p:nvGrpSpPr>
        <p:cNvPr id="1" name=""/>
        <p:cNvGrpSpPr/>
        <p:nvPr/>
      </p:nvGrpSpPr>
      <p:grpSpPr>
        <a:xfrm>
          <a:off x="0" y="0"/>
          <a:ext cx="0" cy="0"/>
          <a:chOff x="0" y="0"/>
          <a:chExt cx="0" cy="0"/>
        </a:xfrm>
      </p:grpSpPr>
      <p:sp>
        <p:nvSpPr>
          <p:cNvPr id="21" name="Rectangle 20"/>
          <p:cNvSpPr/>
          <p:nvPr userDrawn="1"/>
        </p:nvSpPr>
        <p:spPr bwMode="gray">
          <a:xfrm>
            <a:off x="381001" y="6447534"/>
            <a:ext cx="3840480" cy="39776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4"/>
          <p:cNvSpPr txBox="1">
            <a:spLocks/>
          </p:cNvSpPr>
          <p:nvPr userDrawn="1"/>
        </p:nvSpPr>
        <p:spPr bwMode="gray">
          <a:xfrm>
            <a:off x="4208329" y="6396335"/>
            <a:ext cx="3136900" cy="276999"/>
          </a:xfrm>
          <a:prstGeom prst="rect">
            <a:avLst/>
          </a:prstGeom>
          <a:noFill/>
        </p:spPr>
        <p:txBody>
          <a:bodyPr vert="horz" wrap="square" lIns="91440" tIns="45720" rIns="91440" bIns="4572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smtClean="0">
                <a:ln>
                  <a:noFill/>
                </a:ln>
                <a:solidFill>
                  <a:schemeClr val="tx1">
                    <a:lumMod val="65000"/>
                    <a:lumOff val="35000"/>
                  </a:schemeClr>
                </a:solidFill>
                <a:effectLst/>
                <a:uLnTx/>
                <a:uFillTx/>
                <a:latin typeface="+mn-lt"/>
                <a:ea typeface="+mn-ea"/>
                <a:cs typeface="+mn-cs"/>
              </a:rPr>
              <a:t>© EduPristine </a:t>
            </a:r>
            <a:r>
              <a:rPr kumimoji="0" lang="en-US" sz="1200" b="0" i="0" u="none" strike="noStrike" kern="1200" cap="none" spc="0" normalizeH="0" baseline="0" noProof="0" dirty="0" smtClean="0">
                <a:ln>
                  <a:noFill/>
                </a:ln>
                <a:solidFill>
                  <a:schemeClr val="tx1">
                    <a:lumMod val="65000"/>
                    <a:lumOff val="35000"/>
                  </a:schemeClr>
                </a:solidFill>
                <a:effectLst/>
                <a:uLnTx/>
                <a:uFillTx/>
                <a:latin typeface="+mn-lt"/>
                <a:ea typeface="+mn-ea"/>
                <a:cs typeface="+mn-cs"/>
              </a:rPr>
              <a:t>– www.edupristine.com</a:t>
            </a:r>
          </a:p>
        </p:txBody>
      </p:sp>
      <p:pic>
        <p:nvPicPr>
          <p:cNvPr id="12" name="Picture 2" descr="D:\Pristine Template\Pristine Logo\Logo _Final_12 (png).png"/>
          <p:cNvPicPr>
            <a:picLocks noChangeAspect="1" noChangeArrowheads="1"/>
          </p:cNvPicPr>
          <p:nvPr userDrawn="1"/>
        </p:nvPicPr>
        <p:blipFill>
          <a:blip r:embed="rId2" cstate="print"/>
          <a:srcRect/>
          <a:stretch>
            <a:fillRect/>
          </a:stretch>
        </p:blipFill>
        <p:spPr bwMode="auto">
          <a:xfrm>
            <a:off x="527875" y="1069754"/>
            <a:ext cx="3347256" cy="2094242"/>
          </a:xfrm>
          <a:prstGeom prst="rect">
            <a:avLst/>
          </a:prstGeom>
          <a:noFill/>
        </p:spPr>
      </p:pic>
      <p:grpSp>
        <p:nvGrpSpPr>
          <p:cNvPr id="14" name="Group 4"/>
          <p:cNvGrpSpPr/>
          <p:nvPr userDrawn="1"/>
        </p:nvGrpSpPr>
        <p:grpSpPr bwMode="gray">
          <a:xfrm rot="10800000" flipH="1" flipV="1">
            <a:off x="4318788" y="3048000"/>
            <a:ext cx="5120640" cy="108268"/>
            <a:chOff x="-76200" y="3048000"/>
            <a:chExt cx="4267200" cy="108268"/>
          </a:xfrm>
        </p:grpSpPr>
        <p:cxnSp>
          <p:nvCxnSpPr>
            <p:cNvPr id="18" name="Straight Connector 17"/>
            <p:cNvCxnSpPr/>
            <p:nvPr/>
          </p:nvCxnSpPr>
          <p:spPr bwMode="gray">
            <a:xfrm>
              <a:off x="-76200" y="3048000"/>
              <a:ext cx="4267200" cy="1588"/>
            </a:xfrm>
            <a:prstGeom prst="line">
              <a:avLst/>
            </a:prstGeom>
            <a:ln w="1143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bwMode="gray">
            <a:xfrm>
              <a:off x="-76200" y="3154680"/>
              <a:ext cx="4267200" cy="1588"/>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22" name="Title 1"/>
          <p:cNvSpPr txBox="1">
            <a:spLocks/>
          </p:cNvSpPr>
          <p:nvPr userDrawn="1"/>
        </p:nvSpPr>
        <p:spPr bwMode="gray">
          <a:xfrm>
            <a:off x="4317996" y="5029201"/>
            <a:ext cx="5118103" cy="1104900"/>
          </a:xfrm>
          <a:prstGeom prst="rect">
            <a:avLst/>
          </a:prstGeom>
        </p:spPr>
        <p:txBody>
          <a:bodyPr vert="horz" lIns="0" tIns="45720" rIns="45720" bIns="45720" rtlCol="0" anchor="t" anchorCtr="0">
            <a:normAutofit/>
          </a:bodyPr>
          <a:lstStyle>
            <a:lvl1pPr algn="l">
              <a:defRPr sz="1600" b="0">
                <a:solidFill>
                  <a:schemeClr val="tx1">
                    <a:lumMod val="50000"/>
                    <a:lumOff val="50000"/>
                  </a:schemeClr>
                </a:solidFill>
              </a:defRPr>
            </a:lvl1pPr>
          </a:lstStyle>
          <a:p>
            <a:pPr marL="0" marR="0" lvl="0" indent="0" algn="l" defTabSz="914400" rtl="0" eaLnBrk="1" fontAlgn="auto" latinLnBrk="0" hangingPunct="1">
              <a:lnSpc>
                <a:spcPts val="2200"/>
              </a:lnSpc>
              <a:spcBef>
                <a:spcPct val="0"/>
              </a:spcBef>
              <a:spcAft>
                <a:spcPts val="0"/>
              </a:spcAft>
              <a:buClrTx/>
              <a:buSzTx/>
              <a:buFontTx/>
              <a:buNone/>
              <a:tabLst/>
              <a:defRPr/>
            </a:pPr>
            <a:r>
              <a:rPr lang="en-US" sz="1300" b="1" kern="1200" noProof="0" dirty="0" smtClean="0">
                <a:solidFill>
                  <a:srgbClr val="376092"/>
                </a:solidFill>
                <a:latin typeface="+mj-lt"/>
                <a:ea typeface="+mj-ea"/>
                <a:cs typeface="+mj-cs"/>
              </a:rPr>
              <a:t>help@edupristine.com</a:t>
            </a:r>
          </a:p>
          <a:p>
            <a:pPr marL="0" marR="0" lvl="0" indent="0" algn="l" defTabSz="914400" rtl="0" eaLnBrk="1" fontAlgn="auto" latinLnBrk="0" hangingPunct="1">
              <a:lnSpc>
                <a:spcPts val="2200"/>
              </a:lnSpc>
              <a:spcBef>
                <a:spcPct val="0"/>
              </a:spcBef>
              <a:spcAft>
                <a:spcPts val="0"/>
              </a:spcAft>
              <a:buClrTx/>
              <a:buSzTx/>
              <a:buFontTx/>
              <a:buNone/>
              <a:tabLst/>
              <a:defRPr/>
            </a:pPr>
            <a:r>
              <a:rPr lang="en-US" sz="1300" b="1" kern="1200" noProof="0" dirty="0" smtClean="0">
                <a:solidFill>
                  <a:srgbClr val="376092"/>
                </a:solidFill>
                <a:latin typeface="+mj-lt"/>
                <a:ea typeface="+mj-ea"/>
                <a:cs typeface="+mj-cs"/>
              </a:rPr>
              <a:t>www.edupristine.com</a:t>
            </a:r>
          </a:p>
        </p:txBody>
      </p:sp>
      <p:sp>
        <p:nvSpPr>
          <p:cNvPr id="27" name="TextBox 9"/>
          <p:cNvSpPr txBox="1"/>
          <p:nvPr userDrawn="1"/>
        </p:nvSpPr>
        <p:spPr>
          <a:xfrm>
            <a:off x="5700943" y="2362200"/>
            <a:ext cx="2356330" cy="654177"/>
          </a:xfrm>
          <a:prstGeom prst="rect">
            <a:avLst/>
          </a:prstGeom>
          <a:noFill/>
        </p:spPr>
        <p:txBody>
          <a:bodyPr wrap="none" lIns="83969" tIns="41985" rIns="83969" bIns="41985">
            <a:spAutoFit/>
          </a:bodyPr>
          <a:lstStyle/>
          <a:p>
            <a:pPr algn="ctr" eaLnBrk="0" fontAlgn="base" hangingPunct="0">
              <a:spcBef>
                <a:spcPct val="0"/>
              </a:spcBef>
              <a:spcAft>
                <a:spcPct val="0"/>
              </a:spcAft>
              <a:defRPr/>
            </a:pPr>
            <a:r>
              <a:rPr lang="en-US" sz="3700" b="1" dirty="0">
                <a:solidFill>
                  <a:srgbClr val="4F81BD">
                    <a:lumMod val="75000"/>
                  </a:srgbClr>
                </a:solidFill>
              </a:rPr>
              <a:t>Thank </a:t>
            </a:r>
            <a:r>
              <a:rPr lang="en-US" sz="3700" b="1" dirty="0" smtClean="0">
                <a:solidFill>
                  <a:srgbClr val="4F81BD">
                    <a:lumMod val="75000"/>
                  </a:srgbClr>
                </a:solidFill>
              </a:rPr>
              <a:t>You!</a:t>
            </a:r>
            <a:endParaRPr lang="en-IN" sz="3700" b="1" dirty="0">
              <a:solidFill>
                <a:srgbClr val="4F81BD">
                  <a:lumMod val="75000"/>
                </a:srgbClr>
              </a:solidFil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95300" y="6172201"/>
            <a:ext cx="3714750" cy="304800"/>
          </a:xfrm>
          <a:prstGeom prst="rect">
            <a:avLst/>
          </a:prstGeom>
        </p:spPr>
        <p:txBody>
          <a:bodyPr/>
          <a:lstStyle/>
          <a:p>
            <a:fld id="{B61BEF0D-F0BB-DE4B-95CE-6DB70DBA9567}" type="datetimeFigureOut">
              <a:rPr lang="en-US" smtClean="0"/>
              <a:pPr/>
              <a:t>8/20/2016</a:t>
            </a:fld>
            <a:endParaRPr lang="en-US" dirty="0"/>
          </a:p>
        </p:txBody>
      </p:sp>
      <p:sp>
        <p:nvSpPr>
          <p:cNvPr id="3" name="Footer Placeholder 2"/>
          <p:cNvSpPr>
            <a:spLocks noGrp="1"/>
          </p:cNvSpPr>
          <p:nvPr>
            <p:ph type="ftr" sz="quarter" idx="11"/>
          </p:nvPr>
        </p:nvSpPr>
        <p:spPr>
          <a:xfrm>
            <a:off x="495300" y="6492877"/>
            <a:ext cx="3714750" cy="283845"/>
          </a:xfrm>
          <a:prstGeom prst="rect">
            <a:avLst/>
          </a:prstGeom>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Agenda page">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bwMode="gray">
          <a:xfrm>
            <a:off x="9410700" y="6492875"/>
            <a:ext cx="495300" cy="365125"/>
          </a:xfrm>
        </p:spPr>
        <p:txBody>
          <a:bodyPr/>
          <a:lstStyle/>
          <a:p>
            <a:fld id="{5A0614AE-7DA6-4443-9A06-FA7BD7CD666D}" type="slidenum">
              <a:rPr lang="en-US" smtClean="0"/>
              <a:pPr/>
              <a:t>‹#›</a:t>
            </a:fld>
            <a:endParaRPr lang="en-US" dirty="0"/>
          </a:p>
        </p:txBody>
      </p:sp>
      <p:grpSp>
        <p:nvGrpSpPr>
          <p:cNvPr id="2" name="Group 7"/>
          <p:cNvGrpSpPr/>
          <p:nvPr userDrawn="1"/>
        </p:nvGrpSpPr>
        <p:grpSpPr bwMode="gray">
          <a:xfrm>
            <a:off x="0" y="762000"/>
            <a:ext cx="9906000" cy="60960"/>
            <a:chOff x="0" y="762000"/>
            <a:chExt cx="9906000" cy="60960"/>
          </a:xfrm>
        </p:grpSpPr>
        <p:cxnSp>
          <p:nvCxnSpPr>
            <p:cNvPr id="9" name="Straight Connector 8"/>
            <p:cNvCxnSpPr/>
            <p:nvPr userDrawn="1"/>
          </p:nvCxnSpPr>
          <p:spPr bwMode="gray">
            <a:xfrm>
              <a:off x="0" y="762000"/>
              <a:ext cx="9906000" cy="1588"/>
            </a:xfrm>
            <a:prstGeom prst="line">
              <a:avLst/>
            </a:prstGeom>
            <a:ln w="508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userDrawn="1"/>
          </p:nvCxnSpPr>
          <p:spPr bwMode="gray">
            <a:xfrm>
              <a:off x="0" y="821372"/>
              <a:ext cx="9906000" cy="1588"/>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pic>
        <p:nvPicPr>
          <p:cNvPr id="12" name="Picture 2" descr="D:\Pristine Template\Pristine Logo\Logo _Final_12 (png).png"/>
          <p:cNvPicPr>
            <a:picLocks noChangeAspect="1" noChangeArrowheads="1"/>
          </p:cNvPicPr>
          <p:nvPr userDrawn="1"/>
        </p:nvPicPr>
        <p:blipFill>
          <a:blip r:embed="rId2" cstate="print"/>
          <a:srcRect/>
          <a:stretch>
            <a:fillRect/>
          </a:stretch>
        </p:blipFill>
        <p:spPr bwMode="auto">
          <a:xfrm>
            <a:off x="8685187" y="7430"/>
            <a:ext cx="1046188" cy="654558"/>
          </a:xfrm>
          <a:prstGeom prst="rect">
            <a:avLst/>
          </a:prstGeom>
          <a:noFill/>
        </p:spPr>
      </p:pic>
      <p:sp>
        <p:nvSpPr>
          <p:cNvPr id="15" name="Text Placeholder 14"/>
          <p:cNvSpPr>
            <a:spLocks noGrp="1"/>
          </p:cNvSpPr>
          <p:nvPr>
            <p:ph type="body" sz="quarter" idx="13"/>
          </p:nvPr>
        </p:nvSpPr>
        <p:spPr>
          <a:xfrm>
            <a:off x="1524" y="2994660"/>
            <a:ext cx="9902952" cy="868680"/>
          </a:xfrm>
          <a:solidFill>
            <a:schemeClr val="tx2"/>
          </a:solidFill>
        </p:spPr>
        <p:txBody>
          <a:bodyPr anchor="ctr"/>
          <a:lstStyle>
            <a:lvl1pPr algn="ctr">
              <a:defRPr sz="2200" b="1">
                <a:solidFill>
                  <a:schemeClr val="bg1"/>
                </a:solidFill>
              </a:defRPr>
            </a:lvl1pPr>
            <a:lvl2pPr algn="ctr">
              <a:buClr>
                <a:schemeClr val="bg1"/>
              </a:buClr>
              <a:defRPr sz="1800" b="1">
                <a:solidFill>
                  <a:schemeClr val="bg1"/>
                </a:solidFill>
              </a:defRPr>
            </a:lvl2pPr>
            <a:lvl3pPr algn="ctr">
              <a:buClr>
                <a:schemeClr val="bg1"/>
              </a:buClr>
              <a:defRPr sz="1400" b="1">
                <a:solidFill>
                  <a:schemeClr val="bg1"/>
                </a:solidFill>
              </a:defRPr>
            </a:lvl3pPr>
            <a:lvl4pPr>
              <a:defRPr>
                <a:solidFill>
                  <a:schemeClr val="bg1"/>
                </a:solidFill>
              </a:defRPr>
            </a:lvl4pPr>
            <a:lvl5pPr>
              <a:defRPr>
                <a:solidFill>
                  <a:schemeClr val="bg1"/>
                </a:solidFill>
              </a:defRPr>
            </a:lvl5pPr>
          </a:lstStyle>
          <a:p>
            <a:pPr lvl="0"/>
            <a:r>
              <a:rPr lang="en-US" dirty="0" smtClean="0"/>
              <a:t>Click to edit Master text styles</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Key concept page">
    <p:spTree>
      <p:nvGrpSpPr>
        <p:cNvPr id="1" name=""/>
        <p:cNvGrpSpPr/>
        <p:nvPr/>
      </p:nvGrpSpPr>
      <p:grpSpPr>
        <a:xfrm>
          <a:off x="0" y="0"/>
          <a:ext cx="0" cy="0"/>
          <a:chOff x="0" y="0"/>
          <a:chExt cx="0" cy="0"/>
        </a:xfrm>
      </p:grpSpPr>
      <p:sp>
        <p:nvSpPr>
          <p:cNvPr id="2" name="Title 1"/>
          <p:cNvSpPr>
            <a:spLocks noGrp="1"/>
          </p:cNvSpPr>
          <p:nvPr>
            <p:ph type="title"/>
          </p:nvPr>
        </p:nvSpPr>
        <p:spPr bwMode="gray">
          <a:xfrm>
            <a:off x="533400" y="64008"/>
            <a:ext cx="8098536" cy="704088"/>
          </a:xfrm>
        </p:spPr>
        <p:txBody>
          <a:bodyPr anchor="b">
            <a:normAutofit/>
          </a:bodyPr>
          <a:lstStyle>
            <a:lvl1pPr algn="l" defTabSz="914400" rtl="0" eaLnBrk="1" latinLnBrk="0" hangingPunct="1">
              <a:lnSpc>
                <a:spcPts val="2200"/>
              </a:lnSpc>
              <a:spcBef>
                <a:spcPct val="0"/>
              </a:spcBef>
              <a:buNone/>
              <a:defRPr lang="en-US" sz="2200" b="1" kern="1200" dirty="0">
                <a:solidFill>
                  <a:schemeClr val="tx1"/>
                </a:solidFill>
                <a:latin typeface="+mj-lt"/>
                <a:ea typeface="+mj-ea"/>
                <a:cs typeface="+mj-cs"/>
              </a:defRPr>
            </a:lvl1pPr>
          </a:lstStyle>
          <a:p>
            <a:r>
              <a:rPr lang="en-US" dirty="0" smtClean="0"/>
              <a:t>Click to edit Master title style</a:t>
            </a:r>
            <a:endParaRPr lang="en-US" dirty="0"/>
          </a:p>
        </p:txBody>
      </p:sp>
      <p:sp>
        <p:nvSpPr>
          <p:cNvPr id="4" name="Text Placeholder 3"/>
          <p:cNvSpPr>
            <a:spLocks noGrp="1"/>
          </p:cNvSpPr>
          <p:nvPr>
            <p:ph type="body" sz="half" idx="2"/>
          </p:nvPr>
        </p:nvSpPr>
        <p:spPr bwMode="gray">
          <a:xfrm>
            <a:off x="533400" y="1092200"/>
            <a:ext cx="8895588" cy="5041900"/>
          </a:xfrm>
        </p:spPr>
        <p:txBody>
          <a:bodyPr>
            <a:normAutofit/>
          </a:bodyPr>
          <a:lstStyle>
            <a:lvl1pPr marL="0" marR="0" indent="0" algn="l" defTabSz="914400" rtl="0" eaLnBrk="1" fontAlgn="auto" latinLnBrk="0" hangingPunct="1">
              <a:lnSpc>
                <a:spcPct val="100000"/>
              </a:lnSpc>
              <a:spcBef>
                <a:spcPct val="20000"/>
              </a:spcBef>
              <a:spcAft>
                <a:spcPts val="0"/>
              </a:spcAft>
              <a:buClrTx/>
              <a:buSzTx/>
              <a:buFont typeface="Arial" pitchFamily="34" charset="0"/>
              <a:buNone/>
              <a:tabLst/>
              <a:defRPr lang="en-US" sz="1700" kern="1200" dirty="0" smtClean="0">
                <a:solidFill>
                  <a:schemeClr val="tx1"/>
                </a:solidFill>
                <a:latin typeface="+mn-lt"/>
                <a:ea typeface="+mn-ea"/>
                <a:cs typeface="+mn-cs"/>
              </a:defRPr>
            </a:lvl1pPr>
            <a:lvl2pPr marL="400050" marR="0" indent="-400050" algn="l" defTabSz="914400" rtl="0" eaLnBrk="1" fontAlgn="auto" latinLnBrk="0" hangingPunct="1">
              <a:lnSpc>
                <a:spcPct val="100000"/>
              </a:lnSpc>
              <a:spcBef>
                <a:spcPts val="800"/>
              </a:spcBef>
              <a:spcAft>
                <a:spcPts val="900"/>
              </a:spcAft>
              <a:buClr>
                <a:srgbClr val="376092"/>
              </a:buClr>
              <a:buSzTx/>
              <a:buFont typeface="+mj-lt"/>
              <a:buAutoNum type="romanUcPeriod"/>
              <a:tabLst/>
              <a:defRPr lang="en-US" sz="1700" kern="1200" dirty="0" smtClean="0">
                <a:solidFill>
                  <a:schemeClr val="tx1">
                    <a:lumMod val="50000"/>
                    <a:lumOff val="50000"/>
                  </a:schemeClr>
                </a:solidFill>
                <a:latin typeface="+mn-lt"/>
                <a:ea typeface="+mn-ea"/>
                <a:cs typeface="+mn-cs"/>
              </a:defRPr>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225425" marR="0" lvl="1" indent="-225425" algn="l" defTabSz="914400" rtl="0" eaLnBrk="1" fontAlgn="auto" latinLnBrk="0" hangingPunct="1">
              <a:lnSpc>
                <a:spcPct val="100000"/>
              </a:lnSpc>
              <a:spcBef>
                <a:spcPct val="20000"/>
              </a:spcBef>
              <a:spcAft>
                <a:spcPts val="0"/>
              </a:spcAft>
              <a:buClr>
                <a:schemeClr val="tx2"/>
              </a:buClr>
              <a:buSzTx/>
              <a:buFont typeface="Wingdings" pitchFamily="2" charset="2"/>
              <a:buChar char="§"/>
              <a:tabLst/>
              <a:defRPr/>
            </a:pPr>
            <a:r>
              <a:rPr lang="en-US" dirty="0" smtClean="0"/>
              <a:t>Click to edit Master text styles</a:t>
            </a:r>
          </a:p>
        </p:txBody>
      </p:sp>
      <p:sp>
        <p:nvSpPr>
          <p:cNvPr id="8" name="Slide Number Placeholder 5"/>
          <p:cNvSpPr>
            <a:spLocks noGrp="1"/>
          </p:cNvSpPr>
          <p:nvPr>
            <p:ph type="sldNum" sz="quarter" idx="12"/>
          </p:nvPr>
        </p:nvSpPr>
        <p:spPr bwMode="gray">
          <a:xfrm>
            <a:off x="9410700" y="6492875"/>
            <a:ext cx="495300" cy="365125"/>
          </a:xfrm>
        </p:spPr>
        <p:txBody>
          <a:bodyPr/>
          <a:lstStyle/>
          <a:p>
            <a:fld id="{5A0614AE-7DA6-4443-9A06-FA7BD7CD666D}" type="slidenum">
              <a:rPr lang="en-US" smtClean="0"/>
              <a:pPr/>
              <a:t>‹#›</a:t>
            </a:fld>
            <a:endParaRPr lang="en-US" dirty="0"/>
          </a:p>
        </p:txBody>
      </p:sp>
      <p:grpSp>
        <p:nvGrpSpPr>
          <p:cNvPr id="11" name="Group 7"/>
          <p:cNvGrpSpPr/>
          <p:nvPr userDrawn="1"/>
        </p:nvGrpSpPr>
        <p:grpSpPr bwMode="gray">
          <a:xfrm>
            <a:off x="0" y="762000"/>
            <a:ext cx="9906000" cy="60960"/>
            <a:chOff x="0" y="762000"/>
            <a:chExt cx="9906000" cy="60960"/>
          </a:xfrm>
        </p:grpSpPr>
        <p:cxnSp>
          <p:nvCxnSpPr>
            <p:cNvPr id="12" name="Straight Connector 11"/>
            <p:cNvCxnSpPr/>
            <p:nvPr userDrawn="1"/>
          </p:nvCxnSpPr>
          <p:spPr bwMode="gray">
            <a:xfrm>
              <a:off x="0" y="762000"/>
              <a:ext cx="9906000" cy="1588"/>
            </a:xfrm>
            <a:prstGeom prst="line">
              <a:avLst/>
            </a:prstGeom>
            <a:ln w="508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userDrawn="1"/>
          </p:nvCxnSpPr>
          <p:spPr bwMode="gray">
            <a:xfrm>
              <a:off x="0" y="821372"/>
              <a:ext cx="9906000" cy="1588"/>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pic>
        <p:nvPicPr>
          <p:cNvPr id="10" name="Picture 2" descr="D:\Pristine Template\Pristine Logo\Logo _Final_12 (png).png"/>
          <p:cNvPicPr>
            <a:picLocks noChangeAspect="1" noChangeArrowheads="1"/>
          </p:cNvPicPr>
          <p:nvPr userDrawn="1"/>
        </p:nvPicPr>
        <p:blipFill>
          <a:blip r:embed="rId2" cstate="print"/>
          <a:srcRect/>
          <a:stretch>
            <a:fillRect/>
          </a:stretch>
        </p:blipFill>
        <p:spPr bwMode="auto">
          <a:xfrm>
            <a:off x="8685187" y="7430"/>
            <a:ext cx="1046188" cy="654558"/>
          </a:xfrm>
          <a:prstGeom prst="rect">
            <a:avLst/>
          </a:prstGeom>
          <a:noFill/>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 page">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bwMode="gray">
          <a:xfrm>
            <a:off x="9410700" y="6492875"/>
            <a:ext cx="495300" cy="365125"/>
          </a:xfrm>
        </p:spPr>
        <p:txBody>
          <a:bodyPr/>
          <a:lstStyle/>
          <a:p>
            <a:fld id="{5A0614AE-7DA6-4443-9A06-FA7BD7CD666D}" type="slidenum">
              <a:rPr lang="en-US" smtClean="0"/>
              <a:pPr/>
              <a:t>‹#›</a:t>
            </a:fld>
            <a:endParaRPr lang="en-US" dirty="0"/>
          </a:p>
        </p:txBody>
      </p:sp>
      <p:grpSp>
        <p:nvGrpSpPr>
          <p:cNvPr id="8" name="Group 7"/>
          <p:cNvGrpSpPr/>
          <p:nvPr userDrawn="1"/>
        </p:nvGrpSpPr>
        <p:grpSpPr bwMode="gray">
          <a:xfrm>
            <a:off x="0" y="762000"/>
            <a:ext cx="9906000" cy="60960"/>
            <a:chOff x="0" y="762000"/>
            <a:chExt cx="9906000" cy="60960"/>
          </a:xfrm>
        </p:grpSpPr>
        <p:cxnSp>
          <p:nvCxnSpPr>
            <p:cNvPr id="9" name="Straight Connector 8"/>
            <p:cNvCxnSpPr/>
            <p:nvPr userDrawn="1"/>
          </p:nvCxnSpPr>
          <p:spPr bwMode="gray">
            <a:xfrm>
              <a:off x="0" y="762000"/>
              <a:ext cx="9906000" cy="1588"/>
            </a:xfrm>
            <a:prstGeom prst="line">
              <a:avLst/>
            </a:prstGeom>
            <a:ln w="508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userDrawn="1"/>
          </p:nvCxnSpPr>
          <p:spPr bwMode="gray">
            <a:xfrm>
              <a:off x="0" y="821372"/>
              <a:ext cx="9906000" cy="1588"/>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sp>
        <p:nvSpPr>
          <p:cNvPr id="11" name="Title 1"/>
          <p:cNvSpPr>
            <a:spLocks noGrp="1"/>
          </p:cNvSpPr>
          <p:nvPr userDrawn="1">
            <p:ph type="title"/>
          </p:nvPr>
        </p:nvSpPr>
        <p:spPr bwMode="gray">
          <a:xfrm>
            <a:off x="533400" y="64008"/>
            <a:ext cx="8098536" cy="704088"/>
          </a:xfrm>
        </p:spPr>
        <p:txBody>
          <a:bodyPr anchor="b">
            <a:normAutofit/>
          </a:bodyPr>
          <a:lstStyle>
            <a:lvl1pPr algn="l" defTabSz="914400" rtl="0" eaLnBrk="1" latinLnBrk="0" hangingPunct="1">
              <a:lnSpc>
                <a:spcPts val="2200"/>
              </a:lnSpc>
              <a:spcBef>
                <a:spcPct val="0"/>
              </a:spcBef>
              <a:buNone/>
              <a:defRPr lang="en-US" sz="2200" b="1" kern="1200" dirty="0">
                <a:solidFill>
                  <a:schemeClr val="tx1"/>
                </a:solidFill>
                <a:latin typeface="+mj-lt"/>
                <a:ea typeface="+mj-ea"/>
                <a:cs typeface="+mj-cs"/>
              </a:defRPr>
            </a:lvl1pPr>
          </a:lstStyle>
          <a:p>
            <a:r>
              <a:rPr lang="en-US" dirty="0" smtClean="0"/>
              <a:t>Click to edit Master title style</a:t>
            </a:r>
            <a:endParaRPr lang="en-US" dirty="0"/>
          </a:p>
        </p:txBody>
      </p:sp>
      <p:sp>
        <p:nvSpPr>
          <p:cNvPr id="14" name="Text Placeholder 13"/>
          <p:cNvSpPr>
            <a:spLocks noGrp="1"/>
          </p:cNvSpPr>
          <p:nvPr userDrawn="1">
            <p:ph type="body" sz="quarter" idx="13"/>
          </p:nvPr>
        </p:nvSpPr>
        <p:spPr bwMode="gray">
          <a:xfrm>
            <a:off x="533400" y="1092200"/>
            <a:ext cx="8890063" cy="5041900"/>
          </a:xfrm>
        </p:spPr>
        <p:txBody>
          <a:bodyPr/>
          <a:lstStyle>
            <a:lvl2pPr>
              <a:spcAft>
                <a:spcPts val="400"/>
              </a:spcAft>
              <a:buClr>
                <a:srgbClr val="1F497D"/>
              </a:buClr>
              <a:defRPr lang="en-US" sz="1700" kern="1200" dirty="0" smtClean="0">
                <a:solidFill>
                  <a:schemeClr val="tx1">
                    <a:lumMod val="50000"/>
                    <a:lumOff val="50000"/>
                  </a:schemeClr>
                </a:solidFill>
                <a:latin typeface="+mn-lt"/>
                <a:ea typeface="+mn-ea"/>
                <a:cs typeface="+mn-cs"/>
              </a:defRPr>
            </a:lvl2pPr>
            <a:lvl3pPr>
              <a:spcBef>
                <a:spcPts val="300"/>
              </a:spcBef>
              <a:buClr>
                <a:srgbClr val="595959"/>
              </a:buClr>
              <a:defRPr lang="en-US" sz="1500" kern="1200" dirty="0" smtClean="0">
                <a:solidFill>
                  <a:schemeClr val="tx1">
                    <a:lumMod val="50000"/>
                    <a:lumOff val="50000"/>
                  </a:schemeClr>
                </a:solidFill>
                <a:latin typeface="+mn-lt"/>
                <a:ea typeface="+mn-ea"/>
                <a:cs typeface="+mn-cs"/>
              </a:defRPr>
            </a:lvl3pPr>
            <a:lvl4pPr>
              <a:spcBef>
                <a:spcPts val="600"/>
              </a:spcBef>
              <a:spcAft>
                <a:spcPts val="300"/>
              </a:spcAft>
              <a:buClr>
                <a:schemeClr val="accent6"/>
              </a:buClr>
              <a:buFont typeface="Arial" pitchFamily="34" charset="0"/>
              <a:buChar char="–"/>
              <a:defRPr lang="en-US" sz="1500" kern="1200" dirty="0" smtClean="0">
                <a:solidFill>
                  <a:schemeClr val="tx1">
                    <a:lumMod val="50000"/>
                    <a:lumOff val="50000"/>
                  </a:schemeClr>
                </a:solidFill>
                <a:latin typeface="+mn-lt"/>
                <a:ea typeface="+mn-ea"/>
                <a:cs typeface="+mn-cs"/>
              </a:defRPr>
            </a:lvl4pPr>
            <a:lvl5pPr>
              <a:spcBef>
                <a:spcPts val="200"/>
              </a:spcBef>
              <a:spcAft>
                <a:spcPts val="200"/>
              </a:spcAft>
              <a:buClr>
                <a:srgbClr val="4F81BD"/>
              </a:buClr>
              <a:defRPr lang="en-US" sz="1300" kern="1200" dirty="0" smtClean="0">
                <a:solidFill>
                  <a:schemeClr val="tx1">
                    <a:lumMod val="50000"/>
                    <a:lumOff val="50000"/>
                  </a:schemeClr>
                </a:solidFill>
                <a:latin typeface="+mn-lt"/>
                <a:ea typeface="+mn-ea"/>
                <a:cs typeface="+mn-cs"/>
              </a:defRPr>
            </a:lvl5pPr>
          </a:lstStyle>
          <a:p>
            <a:pPr marL="225425" lvl="1" indent="-225425" algn="l" defTabSz="914400" rtl="0" eaLnBrk="1" latinLnBrk="0" hangingPunct="1">
              <a:spcBef>
                <a:spcPts val="400"/>
              </a:spcBef>
              <a:spcAft>
                <a:spcPts val="300"/>
              </a:spcAft>
              <a:buClr>
                <a:schemeClr val="tx2"/>
              </a:buClr>
              <a:buFont typeface="Wingdings" pitchFamily="2" charset="2"/>
              <a:buChar char="§"/>
            </a:pPr>
            <a:r>
              <a:rPr lang="en-US" dirty="0" smtClean="0"/>
              <a:t>Click to edit Master text styles</a:t>
            </a:r>
          </a:p>
          <a:p>
            <a:pPr marL="463550" lvl="2" indent="-238125" algn="l" defTabSz="914400" rtl="0" eaLnBrk="1" latinLnBrk="0" hangingPunct="1">
              <a:spcBef>
                <a:spcPts val="600"/>
              </a:spcBef>
              <a:spcAft>
                <a:spcPts val="300"/>
              </a:spcAft>
              <a:buClr>
                <a:schemeClr val="tx1">
                  <a:lumMod val="65000"/>
                  <a:lumOff val="35000"/>
                </a:schemeClr>
              </a:buClr>
              <a:buFont typeface="Calibri" pitchFamily="34" charset="0"/>
              <a:buChar char="•"/>
            </a:pPr>
            <a:r>
              <a:rPr lang="en-US" dirty="0" smtClean="0"/>
              <a:t>Second level</a:t>
            </a:r>
          </a:p>
          <a:p>
            <a:pPr marL="688975" lvl="3" indent="-225425" algn="l" defTabSz="914400" rtl="0" eaLnBrk="1" latinLnBrk="0" hangingPunct="1">
              <a:spcBef>
                <a:spcPts val="200"/>
              </a:spcBef>
              <a:spcAft>
                <a:spcPts val="200"/>
              </a:spcAft>
              <a:buClr>
                <a:schemeClr val="accent6"/>
              </a:buClr>
              <a:buFont typeface="Arial" pitchFamily="34" charset="0"/>
              <a:buChar char="–"/>
            </a:pPr>
            <a:r>
              <a:rPr lang="en-US" dirty="0" smtClean="0"/>
              <a:t>Third level</a:t>
            </a:r>
          </a:p>
          <a:p>
            <a:pPr marL="901700" lvl="4" indent="-212725" algn="l" defTabSz="914400" rtl="0" eaLnBrk="1" latinLnBrk="0" hangingPunct="1">
              <a:spcBef>
                <a:spcPts val="600"/>
              </a:spcBef>
              <a:spcAft>
                <a:spcPts val="300"/>
              </a:spcAft>
              <a:buClr>
                <a:schemeClr val="accent1"/>
              </a:buClr>
              <a:buSzPct val="100000"/>
              <a:buFont typeface="Wingdings" pitchFamily="2" charset="2"/>
              <a:buChar char="§"/>
            </a:pPr>
            <a:r>
              <a:rPr lang="en-US" dirty="0" smtClean="0"/>
              <a:t>Fourth level</a:t>
            </a:r>
          </a:p>
        </p:txBody>
      </p:sp>
      <p:pic>
        <p:nvPicPr>
          <p:cNvPr id="12" name="Picture 2" descr="D:\Pristine Template\Pristine Logo\Logo _Final_12 (png).png"/>
          <p:cNvPicPr>
            <a:picLocks noChangeAspect="1" noChangeArrowheads="1"/>
          </p:cNvPicPr>
          <p:nvPr userDrawn="1"/>
        </p:nvPicPr>
        <p:blipFill>
          <a:blip r:embed="rId2" cstate="print"/>
          <a:srcRect/>
          <a:stretch>
            <a:fillRect/>
          </a:stretch>
        </p:blipFill>
        <p:spPr bwMode="auto">
          <a:xfrm>
            <a:off x="8685187" y="7430"/>
            <a:ext cx="1046188" cy="654558"/>
          </a:xfrm>
          <a:prstGeom prst="rect">
            <a:avLst/>
          </a:prstGeom>
          <a:noFill/>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bwMode="gray">
          <a:xfrm>
            <a:off x="533400" y="64008"/>
            <a:ext cx="8098536" cy="704088"/>
          </a:xfrm>
        </p:spPr>
        <p:txBody>
          <a:bodyPr>
            <a:normAutofit/>
          </a:bodyPr>
          <a:lstStyle>
            <a:lvl1pPr algn="l" defTabSz="914400" rtl="0" eaLnBrk="1" latinLnBrk="0" hangingPunct="1">
              <a:lnSpc>
                <a:spcPts val="2200"/>
              </a:lnSpc>
              <a:spcBef>
                <a:spcPct val="0"/>
              </a:spcBef>
              <a:buNone/>
              <a:defRPr lang="en-US" sz="2200" b="1" kern="1200" dirty="0">
                <a:solidFill>
                  <a:schemeClr val="tx1"/>
                </a:solidFill>
                <a:latin typeface="+mj-lt"/>
                <a:ea typeface="+mj-ea"/>
                <a:cs typeface="+mj-cs"/>
              </a:defRPr>
            </a:lvl1pPr>
          </a:lstStyle>
          <a:p>
            <a:r>
              <a:rPr lang="en-US" dirty="0" smtClean="0"/>
              <a:t>Click to edit Master title style</a:t>
            </a:r>
            <a:endParaRPr lang="en-US" dirty="0"/>
          </a:p>
        </p:txBody>
      </p:sp>
      <p:sp>
        <p:nvSpPr>
          <p:cNvPr id="3" name="Content Placeholder 2"/>
          <p:cNvSpPr>
            <a:spLocks noGrp="1"/>
          </p:cNvSpPr>
          <p:nvPr>
            <p:ph idx="1"/>
          </p:nvPr>
        </p:nvSpPr>
        <p:spPr bwMode="gray">
          <a:xfrm>
            <a:off x="533400" y="1092200"/>
            <a:ext cx="8915400" cy="5041900"/>
          </a:xfrm>
        </p:spPr>
        <p:txBody>
          <a:bodyPr/>
          <a:lstStyle>
            <a:lvl3pPr>
              <a:spcBef>
                <a:spcPts val="300"/>
              </a:spcBef>
              <a:spcAft>
                <a:spcPts val="300"/>
              </a:spcAft>
              <a:defRPr/>
            </a:lvl3pPr>
            <a:lvl4pPr>
              <a:spcBef>
                <a:spcPts val="200"/>
              </a:spcBef>
              <a:spcAft>
                <a:spcPts val="200"/>
              </a:spcAft>
              <a:defRPr/>
            </a:lvl4pPr>
            <a:lvl5pPr>
              <a:spcBef>
                <a:spcPts val="200"/>
              </a:spcBef>
              <a:spcAft>
                <a:spcPts val="200"/>
              </a:spcAf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5"/>
          <p:cNvSpPr>
            <a:spLocks noGrp="1"/>
          </p:cNvSpPr>
          <p:nvPr>
            <p:ph type="sldNum" sz="quarter" idx="12"/>
          </p:nvPr>
        </p:nvSpPr>
        <p:spPr bwMode="gray">
          <a:xfrm>
            <a:off x="9410700" y="6492875"/>
            <a:ext cx="495300" cy="365125"/>
          </a:xfrm>
        </p:spPr>
        <p:txBody>
          <a:bodyPr/>
          <a:lstStyle/>
          <a:p>
            <a:fld id="{5A0614AE-7DA6-4443-9A06-FA7BD7CD666D}" type="slidenum">
              <a:rPr lang="en-US" smtClean="0"/>
              <a:pPr/>
              <a:t>‹#›</a:t>
            </a:fld>
            <a:endParaRPr lang="en-US" dirty="0"/>
          </a:p>
        </p:txBody>
      </p:sp>
      <p:cxnSp>
        <p:nvCxnSpPr>
          <p:cNvPr id="11" name="Straight Connector 10"/>
          <p:cNvCxnSpPr/>
          <p:nvPr userDrawn="1"/>
        </p:nvCxnSpPr>
        <p:spPr bwMode="gray">
          <a:xfrm>
            <a:off x="0" y="762000"/>
            <a:ext cx="9906000" cy="1588"/>
          </a:xfrm>
          <a:prstGeom prst="line">
            <a:avLst/>
          </a:prstGeom>
          <a:ln w="508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userDrawn="1"/>
        </p:nvCxnSpPr>
        <p:spPr bwMode="gray">
          <a:xfrm>
            <a:off x="0" y="821372"/>
            <a:ext cx="9906000" cy="1588"/>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8" name="Picture 2" descr="D:\Pristine Template\Pristine Logo\Logo _Final_12 (png).png"/>
          <p:cNvPicPr>
            <a:picLocks noChangeAspect="1" noChangeArrowheads="1"/>
          </p:cNvPicPr>
          <p:nvPr userDrawn="1"/>
        </p:nvPicPr>
        <p:blipFill>
          <a:blip r:embed="rId2" cstate="print"/>
          <a:srcRect/>
          <a:stretch>
            <a:fillRect/>
          </a:stretch>
        </p:blipFill>
        <p:spPr bwMode="auto">
          <a:xfrm>
            <a:off x="8685187" y="7430"/>
            <a:ext cx="1046188" cy="654558"/>
          </a:xfrm>
          <a:prstGeom prst="rect">
            <a:avLst/>
          </a:prstGeom>
          <a:noFill/>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Header (Tab Slide)">
    <p:spTree>
      <p:nvGrpSpPr>
        <p:cNvPr id="1" name=""/>
        <p:cNvGrpSpPr/>
        <p:nvPr/>
      </p:nvGrpSpPr>
      <p:grpSpPr>
        <a:xfrm>
          <a:off x="0" y="0"/>
          <a:ext cx="0" cy="0"/>
          <a:chOff x="0" y="0"/>
          <a:chExt cx="0" cy="0"/>
        </a:xfrm>
      </p:grpSpPr>
      <p:grpSp>
        <p:nvGrpSpPr>
          <p:cNvPr id="10" name="Group 7"/>
          <p:cNvGrpSpPr/>
          <p:nvPr userDrawn="1"/>
        </p:nvGrpSpPr>
        <p:grpSpPr bwMode="gray">
          <a:xfrm>
            <a:off x="0" y="762000"/>
            <a:ext cx="9906000" cy="60960"/>
            <a:chOff x="0" y="762000"/>
            <a:chExt cx="9906000" cy="60960"/>
          </a:xfrm>
        </p:grpSpPr>
        <p:cxnSp>
          <p:nvCxnSpPr>
            <p:cNvPr id="11" name="Straight Connector 10"/>
            <p:cNvCxnSpPr/>
            <p:nvPr userDrawn="1"/>
          </p:nvCxnSpPr>
          <p:spPr bwMode="gray">
            <a:xfrm>
              <a:off x="0" y="762000"/>
              <a:ext cx="9906000" cy="1588"/>
            </a:xfrm>
            <a:prstGeom prst="line">
              <a:avLst/>
            </a:prstGeom>
            <a:ln w="508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userDrawn="1"/>
          </p:nvCxnSpPr>
          <p:spPr bwMode="gray">
            <a:xfrm>
              <a:off x="0" y="821372"/>
              <a:ext cx="9906000" cy="1588"/>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sp>
        <p:nvSpPr>
          <p:cNvPr id="9" name="Content Placeholder 8"/>
          <p:cNvSpPr>
            <a:spLocks noGrp="1"/>
          </p:cNvSpPr>
          <p:nvPr>
            <p:ph sz="quarter" idx="10"/>
          </p:nvPr>
        </p:nvSpPr>
        <p:spPr>
          <a:xfrm>
            <a:off x="533400" y="1092200"/>
            <a:ext cx="8915400" cy="5041900"/>
          </a:xfrm>
        </p:spPr>
        <p:txBody>
          <a:bodyPr/>
          <a:lstStyle>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Title 1"/>
          <p:cNvSpPr>
            <a:spLocks noGrp="1"/>
          </p:cNvSpPr>
          <p:nvPr>
            <p:ph type="title"/>
          </p:nvPr>
        </p:nvSpPr>
        <p:spPr bwMode="gray">
          <a:xfrm>
            <a:off x="533400" y="64008"/>
            <a:ext cx="8098536" cy="704088"/>
          </a:xfrm>
        </p:spPr>
        <p:txBody>
          <a:bodyPr>
            <a:normAutofit/>
          </a:bodyPr>
          <a:lstStyle>
            <a:lvl1pPr algn="l" defTabSz="914400" rtl="0" eaLnBrk="1" latinLnBrk="0" hangingPunct="1">
              <a:lnSpc>
                <a:spcPts val="2200"/>
              </a:lnSpc>
              <a:spcBef>
                <a:spcPct val="0"/>
              </a:spcBef>
              <a:buNone/>
              <a:defRPr lang="en-US" sz="2200" b="1" kern="1200" dirty="0">
                <a:solidFill>
                  <a:schemeClr val="tx1"/>
                </a:solidFill>
                <a:latin typeface="+mj-lt"/>
                <a:ea typeface="+mj-ea"/>
                <a:cs typeface="+mj-cs"/>
              </a:defRPr>
            </a:lvl1pPr>
          </a:lstStyle>
          <a:p>
            <a:r>
              <a:rPr lang="en-US" dirty="0" smtClean="0"/>
              <a:t>Click to edit Master title style</a:t>
            </a:r>
            <a:endParaRPr lang="en-US" dirty="0"/>
          </a:p>
        </p:txBody>
      </p:sp>
      <p:pic>
        <p:nvPicPr>
          <p:cNvPr id="13" name="Picture 2" descr="D:\Pristine Template\Pristine Logo\Logo _Final_12 (png).png"/>
          <p:cNvPicPr>
            <a:picLocks noChangeAspect="1" noChangeArrowheads="1"/>
          </p:cNvPicPr>
          <p:nvPr userDrawn="1"/>
        </p:nvPicPr>
        <p:blipFill>
          <a:blip r:embed="rId2" cstate="print"/>
          <a:srcRect/>
          <a:stretch>
            <a:fillRect/>
          </a:stretch>
        </p:blipFill>
        <p:spPr bwMode="auto">
          <a:xfrm>
            <a:off x="8685187" y="7430"/>
            <a:ext cx="1046188" cy="654558"/>
          </a:xfrm>
          <a:prstGeom prst="rect">
            <a:avLst/>
          </a:prstGeom>
          <a:noFill/>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bwMode="gray">
          <a:xfrm>
            <a:off x="533400" y="64008"/>
            <a:ext cx="8098536" cy="704088"/>
          </a:xfrm>
        </p:spPr>
        <p:txBody>
          <a:bodyPr>
            <a:normAutofit/>
          </a:bodyPr>
          <a:lstStyle>
            <a:lvl1pPr algn="l" defTabSz="914400" rtl="0" eaLnBrk="1" latinLnBrk="0" hangingPunct="1">
              <a:lnSpc>
                <a:spcPts val="2200"/>
              </a:lnSpc>
              <a:spcBef>
                <a:spcPct val="0"/>
              </a:spcBef>
              <a:buNone/>
              <a:defRPr lang="en-US" sz="2200" b="1" kern="1200" dirty="0">
                <a:solidFill>
                  <a:schemeClr val="tx1"/>
                </a:solidFill>
                <a:latin typeface="+mj-lt"/>
                <a:ea typeface="+mj-ea"/>
                <a:cs typeface="+mj-cs"/>
              </a:defRPr>
            </a:lvl1pPr>
          </a:lstStyle>
          <a:p>
            <a:r>
              <a:rPr lang="en-US" dirty="0" smtClean="0"/>
              <a:t>Click to edit Master title style</a:t>
            </a:r>
            <a:endParaRPr lang="en-US" dirty="0"/>
          </a:p>
        </p:txBody>
      </p:sp>
      <p:sp>
        <p:nvSpPr>
          <p:cNvPr id="3" name="Content Placeholder 2"/>
          <p:cNvSpPr>
            <a:spLocks noGrp="1"/>
          </p:cNvSpPr>
          <p:nvPr>
            <p:ph sz="half" idx="1"/>
          </p:nvPr>
        </p:nvSpPr>
        <p:spPr bwMode="gray">
          <a:xfrm>
            <a:off x="533400" y="1092200"/>
            <a:ext cx="4337050" cy="5041900"/>
          </a:xfrm>
        </p:spPr>
        <p:txBody>
          <a:bodyPr/>
          <a:lstStyle>
            <a:lvl1pPr>
              <a:defRPr sz="1700"/>
            </a:lvl1pPr>
            <a:lvl2pPr>
              <a:defRPr sz="1700"/>
            </a:lvl2pPr>
            <a:lvl3pPr>
              <a:defRPr sz="1500"/>
            </a:lvl3pPr>
            <a:lvl4pPr>
              <a:defRPr sz="1500"/>
            </a:lvl4pPr>
            <a:lvl5pPr>
              <a:defRPr sz="13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bwMode="gray">
          <a:xfrm>
            <a:off x="5088834" y="1092200"/>
            <a:ext cx="4334256" cy="5041900"/>
          </a:xfrm>
        </p:spPr>
        <p:txBody>
          <a:bodyPr/>
          <a:lstStyle>
            <a:lvl1pPr>
              <a:defRPr sz="1700"/>
            </a:lvl1pPr>
            <a:lvl2pPr>
              <a:defRPr sz="1700"/>
            </a:lvl2pPr>
            <a:lvl3pPr>
              <a:defRPr sz="1500"/>
            </a:lvl3pPr>
            <a:lvl4pPr>
              <a:defRPr sz="1500"/>
            </a:lvl4pPr>
            <a:lvl5pPr>
              <a:defRPr sz="13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Slide Number Placeholder 5"/>
          <p:cNvSpPr>
            <a:spLocks noGrp="1"/>
          </p:cNvSpPr>
          <p:nvPr>
            <p:ph type="sldNum" sz="quarter" idx="12"/>
          </p:nvPr>
        </p:nvSpPr>
        <p:spPr bwMode="gray">
          <a:xfrm>
            <a:off x="9410700" y="6492875"/>
            <a:ext cx="495300" cy="365125"/>
          </a:xfrm>
        </p:spPr>
        <p:txBody>
          <a:bodyPr/>
          <a:lstStyle/>
          <a:p>
            <a:fld id="{5A0614AE-7DA6-4443-9A06-FA7BD7CD666D}" type="slidenum">
              <a:rPr lang="en-US" smtClean="0"/>
              <a:pPr/>
              <a:t>‹#›</a:t>
            </a:fld>
            <a:endParaRPr lang="en-US" dirty="0"/>
          </a:p>
        </p:txBody>
      </p:sp>
      <p:grpSp>
        <p:nvGrpSpPr>
          <p:cNvPr id="11" name="Group 7"/>
          <p:cNvGrpSpPr/>
          <p:nvPr userDrawn="1"/>
        </p:nvGrpSpPr>
        <p:grpSpPr bwMode="gray">
          <a:xfrm>
            <a:off x="0" y="762000"/>
            <a:ext cx="9906000" cy="60960"/>
            <a:chOff x="0" y="762000"/>
            <a:chExt cx="9906000" cy="60960"/>
          </a:xfrm>
        </p:grpSpPr>
        <p:cxnSp>
          <p:nvCxnSpPr>
            <p:cNvPr id="12" name="Straight Connector 11"/>
            <p:cNvCxnSpPr/>
            <p:nvPr userDrawn="1"/>
          </p:nvCxnSpPr>
          <p:spPr bwMode="gray">
            <a:xfrm>
              <a:off x="0" y="762000"/>
              <a:ext cx="9906000" cy="1588"/>
            </a:xfrm>
            <a:prstGeom prst="line">
              <a:avLst/>
            </a:prstGeom>
            <a:ln w="508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userDrawn="1"/>
          </p:nvCxnSpPr>
          <p:spPr bwMode="gray">
            <a:xfrm>
              <a:off x="0" y="821372"/>
              <a:ext cx="9906000" cy="1588"/>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pic>
        <p:nvPicPr>
          <p:cNvPr id="14" name="Picture 2" descr="D:\Pristine Template\Pristine Logo\Logo _Final_12 (png).png"/>
          <p:cNvPicPr>
            <a:picLocks noChangeAspect="1" noChangeArrowheads="1"/>
          </p:cNvPicPr>
          <p:nvPr userDrawn="1"/>
        </p:nvPicPr>
        <p:blipFill>
          <a:blip r:embed="rId2" cstate="print"/>
          <a:srcRect/>
          <a:stretch>
            <a:fillRect/>
          </a:stretch>
        </p:blipFill>
        <p:spPr bwMode="auto">
          <a:xfrm>
            <a:off x="8685187" y="7430"/>
            <a:ext cx="1046188" cy="654558"/>
          </a:xfrm>
          <a:prstGeom prst="rect">
            <a:avLst/>
          </a:prstGeom>
          <a:noFill/>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bwMode="gray">
          <a:xfrm>
            <a:off x="533400" y="64008"/>
            <a:ext cx="8098536" cy="704088"/>
          </a:xfrm>
        </p:spPr>
        <p:txBody>
          <a:bodyPr>
            <a:normAutofit/>
          </a:bodyPr>
          <a:lstStyle>
            <a:lvl1pPr algn="l" defTabSz="914400" rtl="0" eaLnBrk="1" latinLnBrk="0" hangingPunct="1">
              <a:lnSpc>
                <a:spcPts val="2200"/>
              </a:lnSpc>
              <a:spcBef>
                <a:spcPct val="0"/>
              </a:spcBef>
              <a:buNone/>
              <a:defRPr lang="en-US" sz="2200" b="1" kern="1200" dirty="0">
                <a:solidFill>
                  <a:schemeClr val="tx1"/>
                </a:solidFill>
                <a:latin typeface="+mj-lt"/>
                <a:ea typeface="+mj-ea"/>
                <a:cs typeface="+mj-cs"/>
              </a:defRPr>
            </a:lvl1pPr>
          </a:lstStyle>
          <a:p>
            <a:r>
              <a:rPr lang="en-US" dirty="0" smtClean="0"/>
              <a:t>Click to edit Master title style</a:t>
            </a:r>
            <a:endParaRPr lang="en-US" dirty="0"/>
          </a:p>
        </p:txBody>
      </p:sp>
      <p:sp>
        <p:nvSpPr>
          <p:cNvPr id="4" name="Content Placeholder 3"/>
          <p:cNvSpPr>
            <a:spLocks noGrp="1"/>
          </p:cNvSpPr>
          <p:nvPr>
            <p:ph sz="half" idx="2"/>
          </p:nvPr>
        </p:nvSpPr>
        <p:spPr bwMode="gray">
          <a:xfrm>
            <a:off x="533400" y="1092200"/>
            <a:ext cx="5715000" cy="5041900"/>
          </a:xfrm>
        </p:spPr>
        <p:txBody>
          <a:bodyPr/>
          <a:lstStyle>
            <a:lvl1pPr>
              <a:defRPr sz="1700"/>
            </a:lvl1pPr>
            <a:lvl2pPr>
              <a:defRPr sz="1700"/>
            </a:lvl2pPr>
            <a:lvl3pPr>
              <a:defRPr sz="1500"/>
            </a:lvl3pPr>
            <a:lvl4pPr>
              <a:defRPr sz="1500"/>
            </a:lvl4pPr>
            <a:lvl5pPr>
              <a:defRPr sz="13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Content Placeholder 5"/>
          <p:cNvSpPr>
            <a:spLocks noGrp="1"/>
          </p:cNvSpPr>
          <p:nvPr>
            <p:ph sz="quarter" idx="4"/>
          </p:nvPr>
        </p:nvSpPr>
        <p:spPr bwMode="gray">
          <a:xfrm>
            <a:off x="6400801" y="1092200"/>
            <a:ext cx="3009900" cy="5041900"/>
          </a:xfrm>
        </p:spPr>
        <p:txBody>
          <a:bodyPr/>
          <a:lstStyle>
            <a:lvl1pPr>
              <a:defRPr sz="1700"/>
            </a:lvl1pPr>
            <a:lvl2pPr>
              <a:defRPr sz="1700"/>
            </a:lvl2pPr>
            <a:lvl3pPr>
              <a:defRPr sz="1500"/>
            </a:lvl3pPr>
            <a:lvl4pPr>
              <a:defRPr sz="1500"/>
            </a:lvl4pPr>
            <a:lvl5pPr>
              <a:defRPr sz="13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Slide Number Placeholder 5"/>
          <p:cNvSpPr>
            <a:spLocks noGrp="1"/>
          </p:cNvSpPr>
          <p:nvPr>
            <p:ph type="sldNum" sz="quarter" idx="12"/>
          </p:nvPr>
        </p:nvSpPr>
        <p:spPr bwMode="gray">
          <a:xfrm>
            <a:off x="9410700" y="6492875"/>
            <a:ext cx="495300" cy="365125"/>
          </a:xfrm>
        </p:spPr>
        <p:txBody>
          <a:bodyPr/>
          <a:lstStyle/>
          <a:p>
            <a:fld id="{5A0614AE-7DA6-4443-9A06-FA7BD7CD666D}" type="slidenum">
              <a:rPr lang="en-US" smtClean="0"/>
              <a:pPr/>
              <a:t>‹#›</a:t>
            </a:fld>
            <a:endParaRPr lang="en-US" dirty="0"/>
          </a:p>
        </p:txBody>
      </p:sp>
      <p:grpSp>
        <p:nvGrpSpPr>
          <p:cNvPr id="14" name="Group 7"/>
          <p:cNvGrpSpPr/>
          <p:nvPr userDrawn="1"/>
        </p:nvGrpSpPr>
        <p:grpSpPr bwMode="gray">
          <a:xfrm>
            <a:off x="0" y="762000"/>
            <a:ext cx="9906000" cy="60960"/>
            <a:chOff x="0" y="762000"/>
            <a:chExt cx="9906000" cy="60960"/>
          </a:xfrm>
        </p:grpSpPr>
        <p:cxnSp>
          <p:nvCxnSpPr>
            <p:cNvPr id="15" name="Straight Connector 14"/>
            <p:cNvCxnSpPr/>
            <p:nvPr userDrawn="1"/>
          </p:nvCxnSpPr>
          <p:spPr bwMode="gray">
            <a:xfrm>
              <a:off x="0" y="762000"/>
              <a:ext cx="9906000" cy="1588"/>
            </a:xfrm>
            <a:prstGeom prst="line">
              <a:avLst/>
            </a:prstGeom>
            <a:ln w="508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userDrawn="1"/>
          </p:nvCxnSpPr>
          <p:spPr bwMode="gray">
            <a:xfrm>
              <a:off x="0" y="821372"/>
              <a:ext cx="9906000" cy="1588"/>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pic>
        <p:nvPicPr>
          <p:cNvPr id="11" name="Picture 2" descr="D:\Pristine Template\Pristine Logo\Logo _Final_12 (png).png"/>
          <p:cNvPicPr>
            <a:picLocks noChangeAspect="1" noChangeArrowheads="1"/>
          </p:cNvPicPr>
          <p:nvPr userDrawn="1"/>
        </p:nvPicPr>
        <p:blipFill>
          <a:blip r:embed="rId2" cstate="print"/>
          <a:srcRect/>
          <a:stretch>
            <a:fillRect/>
          </a:stretch>
        </p:blipFill>
        <p:spPr bwMode="auto">
          <a:xfrm>
            <a:off x="8685187" y="7430"/>
            <a:ext cx="1046188" cy="654558"/>
          </a:xfrm>
          <a:prstGeom prst="rect">
            <a:avLst/>
          </a:prstGeom>
          <a:noFill/>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bwMode="gray">
          <a:xfrm>
            <a:off x="533400" y="64008"/>
            <a:ext cx="8098536" cy="704088"/>
          </a:xfrm>
        </p:spPr>
        <p:txBody>
          <a:bodyPr>
            <a:normAutofit/>
          </a:bodyPr>
          <a:lstStyle>
            <a:lvl1pPr algn="l" defTabSz="914400" rtl="0" eaLnBrk="1" latinLnBrk="0" hangingPunct="1">
              <a:lnSpc>
                <a:spcPts val="2200"/>
              </a:lnSpc>
              <a:spcBef>
                <a:spcPct val="0"/>
              </a:spcBef>
              <a:buNone/>
              <a:defRPr lang="en-US" sz="2200" b="1" kern="1200" dirty="0">
                <a:solidFill>
                  <a:schemeClr val="tx1"/>
                </a:solidFill>
                <a:latin typeface="+mj-lt"/>
                <a:ea typeface="+mj-ea"/>
                <a:cs typeface="+mj-cs"/>
              </a:defRPr>
            </a:lvl1pPr>
          </a:lstStyle>
          <a:p>
            <a:r>
              <a:rPr lang="en-US" dirty="0" smtClean="0"/>
              <a:t>Click to edit Master title style</a:t>
            </a:r>
            <a:endParaRPr lang="en-US" dirty="0"/>
          </a:p>
        </p:txBody>
      </p:sp>
      <p:sp>
        <p:nvSpPr>
          <p:cNvPr id="6" name="Slide Number Placeholder 5"/>
          <p:cNvSpPr>
            <a:spLocks noGrp="1"/>
          </p:cNvSpPr>
          <p:nvPr>
            <p:ph type="sldNum" sz="quarter" idx="12"/>
          </p:nvPr>
        </p:nvSpPr>
        <p:spPr bwMode="gray">
          <a:xfrm>
            <a:off x="9410700" y="6492875"/>
            <a:ext cx="495300" cy="365125"/>
          </a:xfrm>
        </p:spPr>
        <p:txBody>
          <a:bodyPr/>
          <a:lstStyle/>
          <a:p>
            <a:fld id="{5A0614AE-7DA6-4443-9A06-FA7BD7CD666D}" type="slidenum">
              <a:rPr lang="en-US" smtClean="0"/>
              <a:pPr/>
              <a:t>‹#›</a:t>
            </a:fld>
            <a:endParaRPr lang="en-US" dirty="0"/>
          </a:p>
        </p:txBody>
      </p:sp>
      <p:grpSp>
        <p:nvGrpSpPr>
          <p:cNvPr id="9" name="Group 7"/>
          <p:cNvGrpSpPr/>
          <p:nvPr userDrawn="1"/>
        </p:nvGrpSpPr>
        <p:grpSpPr bwMode="gray">
          <a:xfrm>
            <a:off x="0" y="762000"/>
            <a:ext cx="9906000" cy="60960"/>
            <a:chOff x="0" y="762000"/>
            <a:chExt cx="9906000" cy="60960"/>
          </a:xfrm>
        </p:grpSpPr>
        <p:cxnSp>
          <p:nvCxnSpPr>
            <p:cNvPr id="10" name="Straight Connector 9"/>
            <p:cNvCxnSpPr/>
            <p:nvPr userDrawn="1"/>
          </p:nvCxnSpPr>
          <p:spPr bwMode="gray">
            <a:xfrm>
              <a:off x="0" y="762000"/>
              <a:ext cx="9906000" cy="1588"/>
            </a:xfrm>
            <a:prstGeom prst="line">
              <a:avLst/>
            </a:prstGeom>
            <a:ln w="508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userDrawn="1"/>
          </p:nvCxnSpPr>
          <p:spPr bwMode="gray">
            <a:xfrm>
              <a:off x="0" y="821372"/>
              <a:ext cx="9906000" cy="1588"/>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pic>
        <p:nvPicPr>
          <p:cNvPr id="12" name="Picture 2" descr="D:\Pristine Template\Pristine Logo\Logo _Final_12 (png).png"/>
          <p:cNvPicPr>
            <a:picLocks noChangeAspect="1" noChangeArrowheads="1"/>
          </p:cNvPicPr>
          <p:nvPr userDrawn="1"/>
        </p:nvPicPr>
        <p:blipFill>
          <a:blip r:embed="rId2" cstate="print"/>
          <a:srcRect/>
          <a:stretch>
            <a:fillRect/>
          </a:stretch>
        </p:blipFill>
        <p:spPr bwMode="auto">
          <a:xfrm>
            <a:off x="8685187" y="7430"/>
            <a:ext cx="1046188" cy="654558"/>
          </a:xfrm>
          <a:prstGeom prst="rect">
            <a:avLst/>
          </a:prstGeom>
          <a:noFill/>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bwMode="gray">
          <a:xfrm>
            <a:off x="533400" y="62630"/>
            <a:ext cx="8100060" cy="701458"/>
          </a:xfrm>
          <a:prstGeom prst="rect">
            <a:avLst/>
          </a:prstGeom>
        </p:spPr>
        <p:txBody>
          <a:bodyPr vert="horz" lIns="45720" tIns="45720" rIns="45720" bIns="45720" rtlCol="0" anchor="b" anchorCtr="0">
            <a:normAutofit/>
          </a:bodyPr>
          <a:lstStyle/>
          <a:p>
            <a:r>
              <a:rPr lang="en-US" dirty="0" smtClean="0"/>
              <a:t>Click to edit Master title style</a:t>
            </a:r>
            <a:endParaRPr lang="en-US" dirty="0"/>
          </a:p>
        </p:txBody>
      </p:sp>
      <p:sp>
        <p:nvSpPr>
          <p:cNvPr id="3" name="Text Placeholder 2"/>
          <p:cNvSpPr>
            <a:spLocks noGrp="1"/>
          </p:cNvSpPr>
          <p:nvPr>
            <p:ph type="body" idx="1"/>
          </p:nvPr>
        </p:nvSpPr>
        <p:spPr bwMode="gray">
          <a:xfrm>
            <a:off x="533400" y="1092200"/>
            <a:ext cx="8915400" cy="5041900"/>
          </a:xfrm>
          <a:prstGeom prst="rect">
            <a:avLst/>
          </a:prstGeom>
        </p:spPr>
        <p:txBody>
          <a:bodyPr vert="horz" lIns="45720" tIns="45720" rIns="4572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Slide Number Placeholder 5"/>
          <p:cNvSpPr>
            <a:spLocks noGrp="1"/>
          </p:cNvSpPr>
          <p:nvPr>
            <p:ph type="sldNum" sz="quarter" idx="4"/>
          </p:nvPr>
        </p:nvSpPr>
        <p:spPr bwMode="gray">
          <a:xfrm>
            <a:off x="9436100" y="6492875"/>
            <a:ext cx="4699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A0614AE-7DA6-4443-9A06-FA7BD7CD666D}" type="slidenum">
              <a:rPr lang="en-US" smtClean="0"/>
              <a:pPr/>
              <a:t>‹#›</a:t>
            </a:fld>
            <a:endParaRPr lang="en-US" dirty="0"/>
          </a:p>
        </p:txBody>
      </p:sp>
      <p:sp>
        <p:nvSpPr>
          <p:cNvPr id="9" name="Footer Placeholder 4"/>
          <p:cNvSpPr txBox="1">
            <a:spLocks/>
          </p:cNvSpPr>
          <p:nvPr/>
        </p:nvSpPr>
        <p:spPr bwMode="gray">
          <a:xfrm>
            <a:off x="506413" y="6493510"/>
            <a:ext cx="1398587" cy="365125"/>
          </a:xfrm>
          <a:prstGeom prst="rect">
            <a:avLst/>
          </a:prstGeom>
        </p:spPr>
        <p:txBody>
          <a:bodyPr vert="horz" lIns="0" tIns="45720" rIns="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smtClean="0">
                <a:ln>
                  <a:noFill/>
                </a:ln>
                <a:solidFill>
                  <a:srgbClr val="595959"/>
                </a:solidFill>
                <a:effectLst/>
                <a:uLnTx/>
                <a:uFillTx/>
                <a:latin typeface="+mn-lt"/>
                <a:ea typeface="+mn-ea"/>
                <a:cs typeface="+mn-cs"/>
              </a:rPr>
              <a:t>© EduPristine </a:t>
            </a:r>
            <a:endParaRPr kumimoji="0" lang="en-US" sz="1200" b="1" i="0" u="none" strike="noStrike" kern="1200" cap="none" spc="0" normalizeH="0" baseline="0" noProof="0" dirty="0">
              <a:ln>
                <a:noFill/>
              </a:ln>
              <a:solidFill>
                <a:srgbClr val="595959"/>
              </a:solidFill>
              <a:effectLst/>
              <a:uLnTx/>
              <a:uFillTx/>
              <a:latin typeface="+mn-lt"/>
              <a:ea typeface="+mn-ea"/>
              <a:cs typeface="+mn-cs"/>
            </a:endParaRPr>
          </a:p>
        </p:txBody>
      </p:sp>
      <p:cxnSp>
        <p:nvCxnSpPr>
          <p:cNvPr id="10" name="Straight Connector 9"/>
          <p:cNvCxnSpPr/>
          <p:nvPr/>
        </p:nvCxnSpPr>
        <p:spPr bwMode="gray">
          <a:xfrm flipH="1">
            <a:off x="1429544" y="6492875"/>
            <a:ext cx="1588" cy="36576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1" name="Footer Placeholder 4"/>
          <p:cNvSpPr txBox="1">
            <a:spLocks/>
          </p:cNvSpPr>
          <p:nvPr/>
        </p:nvSpPr>
        <p:spPr bwMode="gray">
          <a:xfrm>
            <a:off x="1511300" y="6493510"/>
            <a:ext cx="3136900" cy="365125"/>
          </a:xfrm>
          <a:prstGeom prst="rect">
            <a:avLst/>
          </a:prstGeom>
        </p:spPr>
        <p:txBody>
          <a:bodyPr vert="horz" lIns="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srgbClr val="595959"/>
                </a:solidFill>
                <a:effectLst/>
                <a:uLnTx/>
                <a:uFillTx/>
                <a:latin typeface="+mn-lt"/>
                <a:ea typeface="+mn-ea"/>
                <a:cs typeface="+mn-cs"/>
              </a:rPr>
              <a:t>For HADOOP (Confidential)</a:t>
            </a:r>
            <a:endParaRPr kumimoji="0" lang="en-US" sz="1200" b="0" i="0" u="none" strike="noStrike" kern="1200" cap="none" spc="0" normalizeH="0" baseline="0" noProof="0" dirty="0">
              <a:ln>
                <a:noFill/>
              </a:ln>
              <a:solidFill>
                <a:srgbClr val="595959"/>
              </a:solidFill>
              <a:effectLst/>
              <a:uLnTx/>
              <a:uFillTx/>
              <a:latin typeface="+mn-lt"/>
              <a:ea typeface="+mn-ea"/>
              <a:cs typeface="+mn-cs"/>
            </a:endParaRPr>
          </a:p>
        </p:txBody>
      </p:sp>
    </p:spTree>
  </p:cSld>
  <p:clrMap bg1="lt1" tx1="dk1" bg2="lt2" tx2="dk2" accent1="accent1" accent2="accent2" accent3="accent3" accent4="accent4" accent5="accent5" accent6="accent6" hlink="hlink" folHlink="folHlink"/>
  <p:sldLayoutIdLst>
    <p:sldLayoutId id="2147483649" r:id="rId1"/>
    <p:sldLayoutId id="2147483660" r:id="rId2"/>
    <p:sldLayoutId id="2147483656" r:id="rId3"/>
    <p:sldLayoutId id="2147483655" r:id="rId4"/>
    <p:sldLayoutId id="2147483650" r:id="rId5"/>
    <p:sldLayoutId id="2147483651" r:id="rId6"/>
    <p:sldLayoutId id="2147483652" r:id="rId7"/>
    <p:sldLayoutId id="2147483653" r:id="rId8"/>
    <p:sldLayoutId id="2147483654" r:id="rId9"/>
    <p:sldLayoutId id="2147483657" r:id="rId10"/>
    <p:sldLayoutId id="2147483661" r:id="rId11"/>
    <p:sldLayoutId id="2147483662" r:id="rId12"/>
  </p:sldLayoutIdLst>
  <p:hf hdr="0" dt="0"/>
  <p:txStyles>
    <p:titleStyle>
      <a:lvl1pPr algn="l" defTabSz="914400" rtl="0" eaLnBrk="1" latinLnBrk="0" hangingPunct="1">
        <a:lnSpc>
          <a:spcPts val="2200"/>
        </a:lnSpc>
        <a:spcBef>
          <a:spcPct val="0"/>
        </a:spcBef>
        <a:buNone/>
        <a:defRPr sz="2200" b="1" kern="1200">
          <a:solidFill>
            <a:schemeClr val="tx1"/>
          </a:solidFill>
          <a:latin typeface="+mj-lt"/>
          <a:ea typeface="+mj-ea"/>
          <a:cs typeface="+mj-cs"/>
        </a:defRPr>
      </a:lvl1pPr>
    </p:titleStyle>
    <p:bodyStyle>
      <a:lvl1pPr marL="0" indent="0" algn="l" defTabSz="914400" rtl="0" eaLnBrk="1" latinLnBrk="0" hangingPunct="1">
        <a:spcBef>
          <a:spcPts val="800"/>
        </a:spcBef>
        <a:spcAft>
          <a:spcPts val="900"/>
        </a:spcAft>
        <a:buFont typeface="Arial" pitchFamily="34" charset="0"/>
        <a:buNone/>
        <a:defRPr sz="1700" kern="1200">
          <a:solidFill>
            <a:schemeClr val="tx1"/>
          </a:solidFill>
          <a:latin typeface="+mn-lt"/>
          <a:ea typeface="+mn-ea"/>
          <a:cs typeface="+mn-cs"/>
        </a:defRPr>
      </a:lvl1pPr>
      <a:lvl2pPr marL="225425" indent="-225425" algn="l" defTabSz="914400" rtl="0" eaLnBrk="1" latinLnBrk="0" hangingPunct="1">
        <a:spcBef>
          <a:spcPts val="400"/>
        </a:spcBef>
        <a:spcAft>
          <a:spcPts val="400"/>
        </a:spcAft>
        <a:buClr>
          <a:srgbClr val="1F497D"/>
        </a:buClr>
        <a:buFont typeface="Wingdings" pitchFamily="2" charset="2"/>
        <a:buChar char="§"/>
        <a:defRPr sz="1700" kern="1200">
          <a:solidFill>
            <a:schemeClr val="tx1"/>
          </a:solidFill>
          <a:latin typeface="+mn-lt"/>
          <a:ea typeface="+mn-ea"/>
          <a:cs typeface="+mn-cs"/>
        </a:defRPr>
      </a:lvl2pPr>
      <a:lvl3pPr marL="463550" indent="-238125" algn="l" defTabSz="914400" rtl="0" eaLnBrk="1" latinLnBrk="0" hangingPunct="1">
        <a:spcBef>
          <a:spcPts val="300"/>
        </a:spcBef>
        <a:spcAft>
          <a:spcPts val="300"/>
        </a:spcAft>
        <a:buClr>
          <a:srgbClr val="595959"/>
        </a:buClr>
        <a:buFont typeface="Calibri" pitchFamily="34" charset="0"/>
        <a:buChar char="•"/>
        <a:defRPr sz="1500" kern="1200">
          <a:solidFill>
            <a:schemeClr val="tx1"/>
          </a:solidFill>
          <a:latin typeface="+mn-lt"/>
          <a:ea typeface="+mn-ea"/>
          <a:cs typeface="+mn-cs"/>
        </a:defRPr>
      </a:lvl3pPr>
      <a:lvl4pPr marL="688975" indent="-225425" algn="l" defTabSz="914400" rtl="0" eaLnBrk="1" latinLnBrk="0" hangingPunct="1">
        <a:spcBef>
          <a:spcPts val="200"/>
        </a:spcBef>
        <a:spcAft>
          <a:spcPts val="200"/>
        </a:spcAft>
        <a:buClr>
          <a:schemeClr val="accent6"/>
        </a:buClr>
        <a:buFont typeface="Arial" pitchFamily="34" charset="0"/>
        <a:buChar char="–"/>
        <a:defRPr sz="1500" kern="1200">
          <a:solidFill>
            <a:schemeClr val="tx1"/>
          </a:solidFill>
          <a:latin typeface="+mn-lt"/>
          <a:ea typeface="+mn-ea"/>
          <a:cs typeface="+mn-cs"/>
        </a:defRPr>
      </a:lvl4pPr>
      <a:lvl5pPr marL="901700" indent="-212725" algn="l" defTabSz="914400" rtl="0" eaLnBrk="1" latinLnBrk="0" hangingPunct="1">
        <a:spcBef>
          <a:spcPts val="200"/>
        </a:spcBef>
        <a:spcAft>
          <a:spcPts val="200"/>
        </a:spcAft>
        <a:buClr>
          <a:srgbClr val="4F81BD"/>
        </a:buClr>
        <a:buSzPct val="100000"/>
        <a:buFont typeface="Wingdings" pitchFamily="2" charset="2"/>
        <a:buChar char="§"/>
        <a:defRPr sz="13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1.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5.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3.xml.rels><?xml version="1.0" encoding="UTF-8" standalone="yes"?>
<Relationships xmlns="http://schemas.openxmlformats.org/package/2006/relationships"><Relationship Id="rId3" Type="http://schemas.openxmlformats.org/officeDocument/2006/relationships/hyperlink" Target="http://developer.yahoo.com/hadoop/tutorial/module3.html" TargetMode="External"/><Relationship Id="rId2" Type="http://schemas.openxmlformats.org/officeDocument/2006/relationships/hyperlink" Target="http://www.vmware.com/support/download-player" TargetMode="External"/><Relationship Id="rId1" Type="http://schemas.openxmlformats.org/officeDocument/2006/relationships/slideLayout" Target="../slideLayouts/slideLayout5.xml"/><Relationship Id="rId5" Type="http://schemas.openxmlformats.org/officeDocument/2006/relationships/hyperlink" Target="http://winscp.net/eng/download.php" TargetMode="External"/><Relationship Id="rId4" Type="http://schemas.openxmlformats.org/officeDocument/2006/relationships/hyperlink" Target="http://www.putty.org/" TargetMode="External"/></Relationships>
</file>

<file path=ppt/slides/_rels/slide104.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5.xml"/></Relationships>
</file>

<file path=ppt/slides/_rels/slide105.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5.xml"/></Relationships>
</file>

<file path=ppt/slides/_rels/slide106.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5.xml"/></Relationships>
</file>

<file path=ppt/slides/_rels/slide107.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5.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9.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1.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5.xml"/></Relationships>
</file>

<file path=ppt/slides/_rels/slide112.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5.xml"/></Relationships>
</file>

<file path=ppt/slides/_rels/slide113.xml.rels><?xml version="1.0" encoding="UTF-8" standalone="yes"?>
<Relationships xmlns="http://schemas.openxmlformats.org/package/2006/relationships"><Relationship Id="rId2" Type="http://schemas.openxmlformats.org/officeDocument/2006/relationships/image" Target="../media/image80.jpeg"/><Relationship Id="rId1" Type="http://schemas.openxmlformats.org/officeDocument/2006/relationships/slideLayout" Target="../slideLayouts/slideLayout5.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5.xml"/></Relationships>
</file>

<file path=ppt/slides/_rels/slide117.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5.xml"/></Relationships>
</file>

<file path=ppt/slides/_rels/slide118.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5.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120.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hyperlink" Target="http://www.oracle.com/technetwork/java/javase/downloads/jdk7-downloads-1880260.html" TargetMode="External"/><Relationship Id="rId1" Type="http://schemas.openxmlformats.org/officeDocument/2006/relationships/slideLayout" Target="../slideLayouts/slideLayout5.xml"/></Relationships>
</file>

<file path=ppt/slides/_rels/slide121.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5.xml"/></Relationships>
</file>

<file path=ppt/slides/_rels/slide122.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5.xml"/></Relationships>
</file>

<file path=ppt/slides/_rels/slide123.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Layout" Target="../slideLayouts/slideLayout5.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image" Target="../media/image88.jpeg"/><Relationship Id="rId1" Type="http://schemas.openxmlformats.org/officeDocument/2006/relationships/slideLayout" Target="../slideLayouts/slideLayout5.xml"/></Relationships>
</file>

<file path=ppt/slides/_rels/slide126.xml.rels><?xml version="1.0" encoding="UTF-8" standalone="yes"?>
<Relationships xmlns="http://schemas.openxmlformats.org/package/2006/relationships"><Relationship Id="rId2" Type="http://schemas.openxmlformats.org/officeDocument/2006/relationships/image" Target="../media/image90.jpeg"/><Relationship Id="rId1" Type="http://schemas.openxmlformats.org/officeDocument/2006/relationships/slideLayout" Target="../slideLayouts/slideLayout5.xml"/></Relationships>
</file>

<file path=ppt/slides/_rels/slide127.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Layout" Target="../slideLayouts/slideLayout5.xml"/></Relationships>
</file>

<file path=ppt/slides/_rels/slide128.xml.rels><?xml version="1.0" encoding="UTF-8" standalone="yes"?>
<Relationships xmlns="http://schemas.openxmlformats.org/package/2006/relationships"><Relationship Id="rId2" Type="http://schemas.openxmlformats.org/officeDocument/2006/relationships/image" Target="../media/image92.jpeg"/><Relationship Id="rId1" Type="http://schemas.openxmlformats.org/officeDocument/2006/relationships/slideLayout" Target="../slideLayouts/slideLayout5.xml"/></Relationships>
</file>

<file path=ppt/slides/_rels/slide129.xml.rels><?xml version="1.0" encoding="UTF-8" standalone="yes"?>
<Relationships xmlns="http://schemas.openxmlformats.org/package/2006/relationships"><Relationship Id="rId2" Type="http://schemas.openxmlformats.org/officeDocument/2006/relationships/image" Target="../media/image93.jpe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5.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3.xml.rels><?xml version="1.0" encoding="UTF-8" standalone="yes"?>
<Relationships xmlns="http://schemas.openxmlformats.org/package/2006/relationships"><Relationship Id="rId2" Type="http://schemas.openxmlformats.org/officeDocument/2006/relationships/image" Target="../media/image94.jpeg"/><Relationship Id="rId1" Type="http://schemas.openxmlformats.org/officeDocument/2006/relationships/slideLayout" Target="../slideLayouts/slideLayout5.xml"/></Relationships>
</file>

<file path=ppt/slides/_rels/slide134.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5.xml"/></Relationships>
</file>

<file path=ppt/slides/_rels/slide135.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Layout" Target="../slideLayouts/slideLayout5.xml"/></Relationships>
</file>

<file path=ppt/slides/_rels/slide136.xml.rels><?xml version="1.0" encoding="UTF-8" standalone="yes"?>
<Relationships xmlns="http://schemas.openxmlformats.org/package/2006/relationships"><Relationship Id="rId2" Type="http://schemas.openxmlformats.org/officeDocument/2006/relationships/image" Target="../media/image97.jpeg"/><Relationship Id="rId1" Type="http://schemas.openxmlformats.org/officeDocument/2006/relationships/slideLayout" Target="../slideLayouts/slideLayout5.xml"/></Relationships>
</file>

<file path=ppt/slides/_rels/slide137.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5.xml"/></Relationships>
</file>

<file path=ppt/slides/_rels/slide138.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5.xml"/></Relationships>
</file>

<file path=ppt/slides/_rels/slide139.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5.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5.xml"/></Relationships>
</file>

<file path=ppt/slides/_rels/slide142.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5.xml"/></Relationships>
</file>

<file path=ppt/slides/_rels/slide143.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5.xml"/></Relationships>
</file>

<file path=ppt/slides/_rels/slide144.xml.rels><?xml version="1.0" encoding="UTF-8" standalone="yes"?>
<Relationships xmlns="http://schemas.openxmlformats.org/package/2006/relationships"><Relationship Id="rId2" Type="http://schemas.openxmlformats.org/officeDocument/2006/relationships/image" Target="../media/image108.jpeg"/><Relationship Id="rId1" Type="http://schemas.openxmlformats.org/officeDocument/2006/relationships/slideLayout" Target="../slideLayouts/slideLayout5.xml"/></Relationships>
</file>

<file path=ppt/slides/_rels/slide145.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5.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9.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150.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5.xml"/></Relationships>
</file>

<file path=ppt/slides/_rels/slide151.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5.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4.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5.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8.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9.xml"/></Relationships>
</file>

<file path=ppt/slides/_rels/slide159.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hyperlink" Target="http://hadoop.apache.org/docs/r0.18.3/hdfs_shell.html" TargetMode="External"/><Relationship Id="rId1" Type="http://schemas.openxmlformats.org/officeDocument/2006/relationships/slideLayout" Target="../slideLayouts/slideLayout5.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3.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5.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6.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5.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9.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2.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5.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5.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5.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9.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180.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5.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3.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5.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6.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5.xml"/></Relationships>
</file>

<file path=ppt/slides/_rels/slide187.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5.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9.xml.rels><?xml version="1.0" encoding="UTF-8" standalone="yes"?>
<Relationships xmlns="http://schemas.openxmlformats.org/package/2006/relationships"><Relationship Id="rId2" Type="http://schemas.openxmlformats.org/officeDocument/2006/relationships/image" Target="../media/image127.jpe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8.png"/><Relationship Id="rId7"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19.png"/><Relationship Id="rId9" Type="http://schemas.openxmlformats.org/officeDocument/2006/relationships/image" Target="../media/image25.png"/></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1.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5.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3.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5.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5.xml.rels><?xml version="1.0" encoding="UTF-8" standalone="yes"?>
<Relationships xmlns="http://schemas.openxmlformats.org/package/2006/relationships"><Relationship Id="rId2" Type="http://schemas.openxmlformats.org/officeDocument/2006/relationships/image" Target="../media/image131.jpeg"/><Relationship Id="rId1" Type="http://schemas.openxmlformats.org/officeDocument/2006/relationships/slideLayout" Target="../slideLayouts/slideLayout5.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3" Type="http://schemas.openxmlformats.org/officeDocument/2006/relationships/hyperlink" Target="http://hadoop.apache.org/docs/current/api/org/apache/hadoop/fs/FileSystem.html" TargetMode="External"/><Relationship Id="rId2" Type="http://schemas.openxmlformats.org/officeDocument/2006/relationships/hyperlink" Target="http://hadoop.apache.org/docs/current/api/org/apache/hadoop/fs/Path" TargetMode="Externa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200.xml.rels><?xml version="1.0" encoding="UTF-8" standalone="yes"?>
<Relationships xmlns="http://schemas.openxmlformats.org/package/2006/relationships"><Relationship Id="rId2" Type="http://schemas.openxmlformats.org/officeDocument/2006/relationships/image" Target="../media/image132.jpeg"/><Relationship Id="rId1" Type="http://schemas.openxmlformats.org/officeDocument/2006/relationships/slideLayout" Target="../slideLayouts/slideLayout5.xml"/></Relationships>
</file>

<file path=ppt/slides/_rels/slide201.xml.rels><?xml version="1.0" encoding="UTF-8" standalone="yes"?>
<Relationships xmlns="http://schemas.openxmlformats.org/package/2006/relationships"><Relationship Id="rId2" Type="http://schemas.openxmlformats.org/officeDocument/2006/relationships/image" Target="../media/image133.jpeg"/><Relationship Id="rId1" Type="http://schemas.openxmlformats.org/officeDocument/2006/relationships/slideLayout" Target="../slideLayouts/slideLayout5.xml"/></Relationships>
</file>

<file path=ppt/slides/_rels/slide202.xml.rels><?xml version="1.0" encoding="UTF-8" standalone="yes"?>
<Relationships xmlns="http://schemas.openxmlformats.org/package/2006/relationships"><Relationship Id="rId2" Type="http://schemas.openxmlformats.org/officeDocument/2006/relationships/image" Target="../media/image134.jpeg"/><Relationship Id="rId1" Type="http://schemas.openxmlformats.org/officeDocument/2006/relationships/slideLayout" Target="../slideLayouts/slideLayout5.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4.xml.rels><?xml version="1.0" encoding="UTF-8" standalone="yes"?>
<Relationships xmlns="http://schemas.openxmlformats.org/package/2006/relationships"><Relationship Id="rId2" Type="http://schemas.openxmlformats.org/officeDocument/2006/relationships/hyperlink" Target="http://hadoop.apache.org/docs/current/api/org/apache/hadoop/fs/FSDataInputStream.html" TargetMode="External"/><Relationship Id="rId1" Type="http://schemas.openxmlformats.org/officeDocument/2006/relationships/slideLayout" Target="../slideLayouts/slideLayout5.xml"/></Relationships>
</file>

<file path=ppt/slides/_rels/slide205.xml.rels><?xml version="1.0" encoding="UTF-8" standalone="yes"?>
<Relationships xmlns="http://schemas.openxmlformats.org/package/2006/relationships"><Relationship Id="rId2" Type="http://schemas.openxmlformats.org/officeDocument/2006/relationships/image" Target="../media/image135.jpeg"/><Relationship Id="rId1" Type="http://schemas.openxmlformats.org/officeDocument/2006/relationships/slideLayout" Target="../slideLayouts/slideLayout5.xml"/></Relationships>
</file>

<file path=ppt/slides/_rels/slide206.xml.rels><?xml version="1.0" encoding="UTF-8" standalone="yes"?>
<Relationships xmlns="http://schemas.openxmlformats.org/package/2006/relationships"><Relationship Id="rId2" Type="http://schemas.openxmlformats.org/officeDocument/2006/relationships/image" Target="../media/image136.jpeg"/><Relationship Id="rId1" Type="http://schemas.openxmlformats.org/officeDocument/2006/relationships/slideLayout" Target="../slideLayouts/slideLayout5.xml"/></Relationships>
</file>

<file path=ppt/slides/_rels/slide207.xml.rels><?xml version="1.0" encoding="UTF-8" standalone="yes"?>
<Relationships xmlns="http://schemas.openxmlformats.org/package/2006/relationships"><Relationship Id="rId2" Type="http://schemas.openxmlformats.org/officeDocument/2006/relationships/image" Target="../media/image137.jpeg"/><Relationship Id="rId1" Type="http://schemas.openxmlformats.org/officeDocument/2006/relationships/slideLayout" Target="../slideLayouts/slideLayout5.xml"/></Relationships>
</file>

<file path=ppt/slides/_rels/slide208.xml.rels><?xml version="1.0" encoding="UTF-8" standalone="yes"?>
<Relationships xmlns="http://schemas.openxmlformats.org/package/2006/relationships"><Relationship Id="rId2" Type="http://schemas.openxmlformats.org/officeDocument/2006/relationships/image" Target="../media/image138.jpeg"/><Relationship Id="rId1" Type="http://schemas.openxmlformats.org/officeDocument/2006/relationships/slideLayout" Target="../slideLayouts/slideLayout5.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image" Target="../media/image20.png"/><Relationship Id="rId4" Type="http://schemas.openxmlformats.org/officeDocument/2006/relationships/image" Target="../media/image19.png"/></Relationships>
</file>

<file path=ppt/slides/_rels/slide24.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34.jpeg"/><Relationship Id="rId1" Type="http://schemas.openxmlformats.org/officeDocument/2006/relationships/slideLayout" Target="../slideLayouts/slideLayout5.xml"/><Relationship Id="rId5" Type="http://schemas.openxmlformats.org/officeDocument/2006/relationships/image" Target="../media/image47.png"/><Relationship Id="rId4" Type="http://schemas.openxmlformats.org/officeDocument/2006/relationships/image" Target="../media/image46.jpeg"/></Relationships>
</file>

<file path=ppt/slides/_rels/slide4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49.png"/><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hyperlink" Target="https://www.cloudera.com/content/dam/www/static/documents/analyst-reports/forrester-wave-big-data-hadoop-distributions.pdf" TargetMode="External"/><Relationship Id="rId1" Type="http://schemas.openxmlformats.org/officeDocument/2006/relationships/slideLayout" Target="../slideLayouts/slideLayout5.xml"/><Relationship Id="rId4" Type="http://schemas.openxmlformats.org/officeDocument/2006/relationships/image" Target="../media/image51.png"/></Relationships>
</file>

<file path=ppt/slides/_rels/slide4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5.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5.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80.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5.xml"/></Relationships>
</file>

<file path=ppt/slides/_rels/slide81.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5.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6.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5.xml"/></Relationships>
</file>

<file path=ppt/slides/_rels/slide8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5.xml"/></Relationships>
</file>

<file path=ppt/slides/_rels/slide8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5.xml"/></Relationships>
</file>

<file path=ppt/slides/_rels/slide89.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5.xml"/></Relationships>
</file>

<file path=ppt/slides/_rels/slide90.xml.rels><?xml version="1.0" encoding="UTF-8" standalone="yes"?>
<Relationships xmlns="http://schemas.openxmlformats.org/package/2006/relationships"><Relationship Id="rId2" Type="http://schemas.openxmlformats.org/officeDocument/2006/relationships/image" Target="../media/image70.gif"/><Relationship Id="rId1" Type="http://schemas.openxmlformats.org/officeDocument/2006/relationships/slideLayout" Target="../slideLayouts/slideLayout1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5.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Prerequisites</a:t>
            </a:r>
            <a:endParaRPr lang="en-US" dirty="0"/>
          </a:p>
        </p:txBody>
      </p:sp>
      <p:sp>
        <p:nvSpPr>
          <p:cNvPr id="3" name="Content Placeholder 2"/>
          <p:cNvSpPr>
            <a:spLocks noGrp="1"/>
          </p:cNvSpPr>
          <p:nvPr>
            <p:ph idx="1"/>
          </p:nvPr>
        </p:nvSpPr>
        <p:spPr/>
        <p:txBody>
          <a:bodyPr/>
          <a:lstStyle/>
          <a:p>
            <a:pPr lvl="1"/>
            <a:r>
              <a:rPr lang="en-US" dirty="0" smtClean="0"/>
              <a:t>JAVA</a:t>
            </a:r>
          </a:p>
          <a:p>
            <a:pPr lvl="2"/>
            <a:r>
              <a:rPr lang="en-US" dirty="0" smtClean="0"/>
              <a:t>OOPs concepts</a:t>
            </a:r>
          </a:p>
          <a:p>
            <a:pPr lvl="2"/>
            <a:r>
              <a:rPr lang="en-US" dirty="0" smtClean="0"/>
              <a:t>Serialization</a:t>
            </a:r>
          </a:p>
          <a:p>
            <a:pPr lvl="2"/>
            <a:r>
              <a:rPr lang="en-US" dirty="0" smtClean="0"/>
              <a:t>Data Structures (Hash Map, Lists)</a:t>
            </a:r>
          </a:p>
          <a:p>
            <a:pPr lvl="2"/>
            <a:r>
              <a:rPr lang="en-US" dirty="0" smtClean="0"/>
              <a:t>FILE I/O</a:t>
            </a:r>
          </a:p>
          <a:p>
            <a:pPr lvl="1"/>
            <a:r>
              <a:rPr lang="en-US" dirty="0" smtClean="0"/>
              <a:t>UNIX Commands (mv, cp, ls etc, mkdir, ps, vi)</a:t>
            </a:r>
          </a:p>
        </p:txBody>
      </p:sp>
      <p:sp>
        <p:nvSpPr>
          <p:cNvPr id="4" name="Slide Number Placeholder 3"/>
          <p:cNvSpPr>
            <a:spLocks noGrp="1"/>
          </p:cNvSpPr>
          <p:nvPr>
            <p:ph type="sldNum" sz="quarter" idx="12"/>
          </p:nvPr>
        </p:nvSpPr>
        <p:spPr/>
        <p:txBody>
          <a:bodyPr/>
          <a:lstStyle/>
          <a:p>
            <a:fld id="{5A0614AE-7DA6-4443-9A06-FA7BD7CD666D}" type="slidenum">
              <a:rPr lang="en-US" smtClean="0"/>
              <a:pPr/>
              <a:t>0</a:t>
            </a:fld>
            <a:endParaRPr lang="en-US"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5300" y="274638"/>
            <a:ext cx="8915400" cy="654032"/>
          </a:xfrm>
        </p:spPr>
        <p:txBody>
          <a:bodyPr>
            <a:normAutofit/>
          </a:bodyPr>
          <a:lstStyle/>
          <a:p>
            <a:r>
              <a:rPr lang="en-US" dirty="0" smtClean="0"/>
              <a:t>Key Sources</a:t>
            </a:r>
            <a:endParaRPr lang="en-US" dirty="0"/>
          </a:p>
        </p:txBody>
      </p:sp>
      <p:sp>
        <p:nvSpPr>
          <p:cNvPr id="3" name="Content Placeholder 2"/>
          <p:cNvSpPr>
            <a:spLocks noGrp="1"/>
          </p:cNvSpPr>
          <p:nvPr>
            <p:ph idx="1"/>
          </p:nvPr>
        </p:nvSpPr>
        <p:spPr/>
        <p:txBody>
          <a:bodyPr/>
          <a:lstStyle/>
          <a:p>
            <a:endParaRPr lang="en-US" dirty="0"/>
          </a:p>
        </p:txBody>
      </p:sp>
      <p:pic>
        <p:nvPicPr>
          <p:cNvPr id="5122" name="Picture 2" descr="D:\BigDataAdda\Corporate Training\ppt\bigDataSources.png"/>
          <p:cNvPicPr>
            <a:picLocks noChangeAspect="1" noChangeArrowheads="1"/>
          </p:cNvPicPr>
          <p:nvPr/>
        </p:nvPicPr>
        <p:blipFill>
          <a:blip r:embed="rId2"/>
          <a:srcRect/>
          <a:stretch>
            <a:fillRect/>
          </a:stretch>
        </p:blipFill>
        <p:spPr bwMode="auto">
          <a:xfrm>
            <a:off x="0" y="857235"/>
            <a:ext cx="9740900" cy="5640385"/>
          </a:xfrm>
          <a:prstGeom prst="rect">
            <a:avLst/>
          </a:prstGeom>
          <a:noFill/>
        </p:spPr>
      </p:pic>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does it Run</a:t>
            </a:r>
            <a:endParaRPr lang="en-US" dirty="0"/>
          </a:p>
        </p:txBody>
      </p:sp>
      <p:sp>
        <p:nvSpPr>
          <p:cNvPr id="3" name="Content Placeholder 2"/>
          <p:cNvSpPr>
            <a:spLocks noGrp="1"/>
          </p:cNvSpPr>
          <p:nvPr>
            <p:ph idx="1"/>
          </p:nvPr>
        </p:nvSpPr>
        <p:spPr/>
        <p:txBody>
          <a:bodyPr/>
          <a:lstStyle/>
          <a:p>
            <a:pPr lvl="1"/>
            <a:r>
              <a:rPr lang="en-US" dirty="0" smtClean="0"/>
              <a:t>HDFS files are not part of ordinary file system. "ls" command will not list the files in HDFS.</a:t>
            </a:r>
          </a:p>
          <a:p>
            <a:pPr lvl="1"/>
            <a:r>
              <a:rPr lang="en-US" dirty="0" smtClean="0"/>
              <a:t>HADOOP runs as a separate process and in a different namespace isolated from normal FS</a:t>
            </a:r>
            <a:br>
              <a:rPr lang="en-US" dirty="0" smtClean="0"/>
            </a:br>
            <a:r>
              <a:rPr lang="en-US" dirty="0" smtClean="0"/>
              <a:t>on the OS. </a:t>
            </a:r>
          </a:p>
          <a:p>
            <a:pPr lvl="1"/>
            <a:r>
              <a:rPr lang="en-US" dirty="0" smtClean="0"/>
              <a:t>HDFS files/blocks are stored in a particular directory controlled by Datanode. Files are stored with block Ids. You can't interact with them using normal Unix commands.</a:t>
            </a:r>
          </a:p>
          <a:p>
            <a:pPr lvl="1"/>
            <a:r>
              <a:rPr lang="en-US" dirty="0" smtClean="0"/>
              <a:t>There are separate utilities similar to Unix that can be used to access the HDFS</a:t>
            </a:r>
          </a:p>
        </p:txBody>
      </p:sp>
      <p:sp>
        <p:nvSpPr>
          <p:cNvPr id="4" name="Slide Number Placeholder 3"/>
          <p:cNvSpPr>
            <a:spLocks noGrp="1"/>
          </p:cNvSpPr>
          <p:nvPr>
            <p:ph type="sldNum" sz="quarter" idx="12"/>
          </p:nvPr>
        </p:nvSpPr>
        <p:spPr/>
        <p:txBody>
          <a:bodyPr/>
          <a:lstStyle/>
          <a:p>
            <a:fld id="{5A0614AE-7DA6-4443-9A06-FA7BD7CD666D}" type="slidenum">
              <a:rPr lang="en-US" smtClean="0"/>
              <a:pPr/>
              <a:t>99</a:t>
            </a:fld>
            <a:endParaRPr lang="en-US" dirty="0"/>
          </a:p>
        </p:txBody>
      </p:sp>
    </p:spTree>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0"/>
            <a:ext cx="8098536" cy="704088"/>
          </a:xfrm>
        </p:spPr>
        <p:txBody>
          <a:bodyPr/>
          <a:lstStyle/>
          <a:p>
            <a:r>
              <a:rPr lang="en-US" dirty="0" smtClean="0"/>
              <a:t>Listing files in </a:t>
            </a:r>
            <a:r>
              <a:rPr lang="en-US" dirty="0" err="1" smtClean="0"/>
              <a:t>hdfs</a:t>
            </a:r>
            <a:r>
              <a:rPr lang="en-US" dirty="0" smtClean="0"/>
              <a:t>	</a:t>
            </a:r>
            <a:endParaRPr lang="en-IN" dirty="0"/>
          </a:p>
        </p:txBody>
      </p:sp>
      <p:sp>
        <p:nvSpPr>
          <p:cNvPr id="3" name="Slide Number Placeholder 2"/>
          <p:cNvSpPr>
            <a:spLocks noGrp="1"/>
          </p:cNvSpPr>
          <p:nvPr>
            <p:ph type="sldNum" sz="quarter" idx="12"/>
          </p:nvPr>
        </p:nvSpPr>
        <p:spPr/>
        <p:txBody>
          <a:bodyPr/>
          <a:lstStyle/>
          <a:p>
            <a:fld id="{5A0614AE-7DA6-4443-9A06-FA7BD7CD666D}" type="slidenum">
              <a:rPr lang="en-US" smtClean="0"/>
              <a:pPr/>
              <a:t>100</a:t>
            </a:fld>
            <a:endParaRPr lang="en-US" dirty="0"/>
          </a:p>
        </p:txBody>
      </p:sp>
      <p:sp>
        <p:nvSpPr>
          <p:cNvPr id="4" name="Rounded Rectangle 3"/>
          <p:cNvSpPr/>
          <p:nvPr/>
        </p:nvSpPr>
        <p:spPr>
          <a:xfrm>
            <a:off x="533400" y="1066800"/>
            <a:ext cx="8902700" cy="5032822"/>
          </a:xfrm>
          <a:prstGeom prst="roundRect">
            <a:avLst>
              <a:gd name="adj" fmla="val 3413"/>
            </a:avLst>
          </a:prstGeom>
          <a:solidFill>
            <a:schemeClr val="bg1"/>
          </a:solidFill>
          <a:ln>
            <a:solidFill>
              <a:schemeClr val="bg1">
                <a:lumMod val="65000"/>
              </a:schemeClr>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658991" y="1963271"/>
            <a:ext cx="8651518" cy="3290680"/>
          </a:xfrm>
          <a:prstGeom prst="rect">
            <a:avLst/>
          </a:prstGeom>
        </p:spPr>
      </p:pic>
    </p:spTree>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Environment Needed for </a:t>
            </a:r>
            <a:r>
              <a:rPr dirty="0" smtClean="0"/>
              <a:t>HADOOP</a:t>
            </a:r>
            <a:endParaRPr lang="en-US" dirty="0"/>
          </a:p>
        </p:txBody>
      </p:sp>
      <p:sp>
        <p:nvSpPr>
          <p:cNvPr id="3" name="Content Placeholder 2"/>
          <p:cNvSpPr>
            <a:spLocks noGrp="1"/>
          </p:cNvSpPr>
          <p:nvPr>
            <p:ph idx="1"/>
          </p:nvPr>
        </p:nvSpPr>
        <p:spPr/>
        <p:txBody>
          <a:bodyPr/>
          <a:lstStyle/>
          <a:p>
            <a:pPr lvl="1"/>
            <a:r>
              <a:rPr lang="en-US" dirty="0" smtClean="0"/>
              <a:t>The production and stable environment for HADOOP is Unix.</a:t>
            </a:r>
          </a:p>
          <a:p>
            <a:pPr lvl="1"/>
            <a:r>
              <a:rPr lang="en-US" dirty="0" smtClean="0"/>
              <a:t>You can run HADOOP on windows as well, but again you would need Unix like system (e.g., cygwin) to run HADOOP processes. For this cygwin should be run as a service in windows OS and can be a problem if user doesn’t have admin rights</a:t>
            </a:r>
          </a:p>
          <a:p>
            <a:pPr lvl="1"/>
            <a:r>
              <a:rPr lang="en-US" dirty="0" smtClean="0"/>
              <a:t>Since most people have Windows OS, we will run HADOOP on preconfigured VM (given by Yahoo/CDH)</a:t>
            </a:r>
          </a:p>
        </p:txBody>
      </p:sp>
      <p:sp>
        <p:nvSpPr>
          <p:cNvPr id="4" name="Slide Number Placeholder 3"/>
          <p:cNvSpPr>
            <a:spLocks noGrp="1"/>
          </p:cNvSpPr>
          <p:nvPr>
            <p:ph type="sldNum" sz="quarter" idx="12"/>
          </p:nvPr>
        </p:nvSpPr>
        <p:spPr/>
        <p:txBody>
          <a:bodyPr/>
          <a:lstStyle/>
          <a:p>
            <a:fld id="{5A0614AE-7DA6-4443-9A06-FA7BD7CD666D}" type="slidenum">
              <a:rPr lang="en-US" smtClean="0"/>
              <a:pPr/>
              <a:t>101</a:t>
            </a:fld>
            <a:endParaRPr lang="en-US" dirty="0"/>
          </a:p>
        </p:txBody>
      </p:sp>
    </p:spTree>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Configuring and Setting up </a:t>
            </a:r>
            <a:r>
              <a:rPr smtClean="0"/>
              <a:t>HDFS</a:t>
            </a:r>
            <a:endParaRPr lang="en-US" dirty="0"/>
          </a:p>
        </p:txBody>
      </p:sp>
      <p:sp>
        <p:nvSpPr>
          <p:cNvPr id="3" name="Content Placeholder 2"/>
          <p:cNvSpPr>
            <a:spLocks noGrp="1"/>
          </p:cNvSpPr>
          <p:nvPr>
            <p:ph idx="1"/>
          </p:nvPr>
        </p:nvSpPr>
        <p:spPr/>
        <p:txBody>
          <a:bodyPr/>
          <a:lstStyle/>
          <a:p>
            <a:pPr lvl="1"/>
            <a:r>
              <a:rPr lang="en-US" dirty="0" smtClean="0"/>
              <a:t>Download vm player from </a:t>
            </a:r>
            <a:r>
              <a:rPr lang="en-US" dirty="0" smtClean="0">
                <a:hlinkClick r:id="rId2"/>
              </a:rPr>
              <a:t>http://www.vmware.com/support/download-player</a:t>
            </a:r>
            <a:r>
              <a:rPr lang="en-US" dirty="0" smtClean="0"/>
              <a:t>   </a:t>
            </a:r>
          </a:p>
          <a:p>
            <a:r>
              <a:rPr lang="en-US" dirty="0" smtClean="0"/>
              <a:t>HADOOP vm from cloudera can be downloaded from  </a:t>
            </a:r>
            <a:r>
              <a:rPr lang="en-US" u="sng" dirty="0" smtClean="0">
                <a:solidFill>
                  <a:srgbClr val="C25830"/>
                </a:solidFill>
              </a:rPr>
              <a:t>http</a:t>
            </a:r>
            <a:r>
              <a:rPr lang="en-US" u="sng" dirty="0">
                <a:solidFill>
                  <a:srgbClr val="C25830"/>
                </a:solidFill>
              </a:rPr>
              <a:t>://content.udacity-data.com/courses/ud617/Cloudera-Udacity-Training-VM-4.1.1.c.zip</a:t>
            </a:r>
            <a:endParaRPr lang="en-US" dirty="0">
              <a:solidFill>
                <a:srgbClr val="C25830"/>
              </a:solidFill>
            </a:endParaRPr>
          </a:p>
          <a:p>
            <a:pPr lvl="1"/>
            <a:r>
              <a:rPr lang="en-US" dirty="0" smtClean="0"/>
              <a:t>HADOOP has introduced several versions the vm image present in the following link is 0.18 version of HADOOP </a:t>
            </a:r>
            <a:r>
              <a:rPr lang="en-US" dirty="0" smtClean="0">
                <a:hlinkClick r:id="rId3"/>
              </a:rPr>
              <a:t>http://developer.yahoo.com/hadoop/tutorial/module3.html</a:t>
            </a:r>
            <a:r>
              <a:rPr lang="en-US" dirty="0" smtClean="0"/>
              <a:t>  </a:t>
            </a:r>
          </a:p>
          <a:p>
            <a:pPr lvl="1"/>
            <a:r>
              <a:rPr lang="en-US" dirty="0" smtClean="0"/>
              <a:t>Download putty from </a:t>
            </a:r>
            <a:r>
              <a:rPr lang="en-US" dirty="0" smtClean="0">
                <a:hlinkClick r:id="rId4"/>
              </a:rPr>
              <a:t>http://www.putty.org/</a:t>
            </a:r>
            <a:r>
              <a:rPr lang="en-US" dirty="0" smtClean="0"/>
              <a:t>  and winscp </a:t>
            </a:r>
            <a:r>
              <a:rPr lang="en-US" dirty="0" smtClean="0">
                <a:hlinkClick r:id="rId5"/>
              </a:rPr>
              <a:t>http://winscp.net/eng/download.php</a:t>
            </a:r>
            <a:r>
              <a:rPr lang="en-US" dirty="0" smtClean="0"/>
              <a:t> </a:t>
            </a:r>
          </a:p>
        </p:txBody>
      </p:sp>
      <p:sp>
        <p:nvSpPr>
          <p:cNvPr id="4" name="Slide Number Placeholder 3"/>
          <p:cNvSpPr>
            <a:spLocks noGrp="1"/>
          </p:cNvSpPr>
          <p:nvPr>
            <p:ph type="sldNum" sz="quarter" idx="12"/>
          </p:nvPr>
        </p:nvSpPr>
        <p:spPr/>
        <p:txBody>
          <a:bodyPr/>
          <a:lstStyle/>
          <a:p>
            <a:fld id="{5A0614AE-7DA6-4443-9A06-FA7BD7CD666D}" type="slidenum">
              <a:rPr lang="en-US" smtClean="0"/>
              <a:pPr/>
              <a:t>102</a:t>
            </a:fld>
            <a:endParaRPr lang="en-US" dirty="0"/>
          </a:p>
        </p:txBody>
      </p:sp>
    </p:spTree>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Steps</a:t>
            </a:r>
            <a:endParaRPr lang="en-US" dirty="0"/>
          </a:p>
        </p:txBody>
      </p:sp>
      <p:sp>
        <p:nvSpPr>
          <p:cNvPr id="3" name="Content Placeholder 2"/>
          <p:cNvSpPr>
            <a:spLocks noGrp="1"/>
          </p:cNvSpPr>
          <p:nvPr>
            <p:ph idx="1"/>
          </p:nvPr>
        </p:nvSpPr>
        <p:spPr/>
        <p:txBody>
          <a:bodyPr/>
          <a:lstStyle/>
          <a:p>
            <a:pPr lvl="1"/>
            <a:r>
              <a:rPr lang="en-US" dirty="0" smtClean="0"/>
              <a:t>After VMplayer is successfully installed, extract Cloudera-Udacity-4.1 zip to a folder</a:t>
            </a:r>
          </a:p>
        </p:txBody>
      </p:sp>
      <p:sp>
        <p:nvSpPr>
          <p:cNvPr id="4" name="Slide Number Placeholder 3"/>
          <p:cNvSpPr>
            <a:spLocks noGrp="1"/>
          </p:cNvSpPr>
          <p:nvPr>
            <p:ph type="sldNum" sz="quarter" idx="12"/>
          </p:nvPr>
        </p:nvSpPr>
        <p:spPr/>
        <p:txBody>
          <a:bodyPr/>
          <a:lstStyle/>
          <a:p>
            <a:fld id="{5A0614AE-7DA6-4443-9A06-FA7BD7CD666D}" type="slidenum">
              <a:rPr lang="en-US" smtClean="0"/>
              <a:pPr/>
              <a:t>103</a:t>
            </a:fld>
            <a:endParaRPr lang="en-US" dirty="0"/>
          </a:p>
        </p:txBody>
      </p:sp>
      <p:sp>
        <p:nvSpPr>
          <p:cNvPr id="5" name="Rounded Rectangle 4"/>
          <p:cNvSpPr/>
          <p:nvPr/>
        </p:nvSpPr>
        <p:spPr>
          <a:xfrm>
            <a:off x="501650" y="2057400"/>
            <a:ext cx="8902700" cy="4067622"/>
          </a:xfrm>
          <a:prstGeom prst="roundRect">
            <a:avLst>
              <a:gd name="adj" fmla="val 3413"/>
            </a:avLst>
          </a:prstGeom>
          <a:solidFill>
            <a:schemeClr val="bg1"/>
          </a:solidFill>
          <a:ln>
            <a:solidFill>
              <a:schemeClr val="bg1">
                <a:lumMod val="65000"/>
              </a:schemeClr>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8" name="Picture 7"/>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609600" y="2438401"/>
            <a:ext cx="7206062" cy="990599"/>
          </a:xfrm>
          <a:prstGeom prst="rect">
            <a:avLst/>
          </a:prstGeom>
        </p:spPr>
      </p:pic>
    </p:spTree>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VMware Setup</a:t>
            </a:r>
            <a:endParaRPr lang="en-US" dirty="0"/>
          </a:p>
        </p:txBody>
      </p:sp>
      <p:sp>
        <p:nvSpPr>
          <p:cNvPr id="3" name="Content Placeholder 2"/>
          <p:cNvSpPr>
            <a:spLocks noGrp="1"/>
          </p:cNvSpPr>
          <p:nvPr>
            <p:ph idx="1"/>
          </p:nvPr>
        </p:nvSpPr>
        <p:spPr/>
        <p:txBody>
          <a:bodyPr/>
          <a:lstStyle/>
          <a:p>
            <a:pPr lvl="1"/>
            <a:r>
              <a:rPr lang="en-US" dirty="0" smtClean="0"/>
              <a:t>Double click on VM player quick launcher, following screen will be opened</a:t>
            </a:r>
          </a:p>
        </p:txBody>
      </p:sp>
      <p:sp>
        <p:nvSpPr>
          <p:cNvPr id="4" name="Slide Number Placeholder 3"/>
          <p:cNvSpPr>
            <a:spLocks noGrp="1"/>
          </p:cNvSpPr>
          <p:nvPr>
            <p:ph type="sldNum" sz="quarter" idx="12"/>
          </p:nvPr>
        </p:nvSpPr>
        <p:spPr/>
        <p:txBody>
          <a:bodyPr/>
          <a:lstStyle/>
          <a:p>
            <a:fld id="{5A0614AE-7DA6-4443-9A06-FA7BD7CD666D}" type="slidenum">
              <a:rPr lang="en-US" smtClean="0"/>
              <a:pPr/>
              <a:t>104</a:t>
            </a:fld>
            <a:endParaRPr lang="en-US" dirty="0"/>
          </a:p>
        </p:txBody>
      </p:sp>
      <p:sp>
        <p:nvSpPr>
          <p:cNvPr id="5" name="Rounded Rectangle 4"/>
          <p:cNvSpPr/>
          <p:nvPr/>
        </p:nvSpPr>
        <p:spPr>
          <a:xfrm>
            <a:off x="533400" y="1559859"/>
            <a:ext cx="8902700" cy="4565163"/>
          </a:xfrm>
          <a:prstGeom prst="roundRect">
            <a:avLst>
              <a:gd name="adj" fmla="val 3413"/>
            </a:avLst>
          </a:prstGeom>
          <a:solidFill>
            <a:schemeClr val="bg1"/>
          </a:solidFill>
          <a:ln>
            <a:solidFill>
              <a:schemeClr val="bg1">
                <a:lumMod val="65000"/>
              </a:schemeClr>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2345956" y="1559859"/>
            <a:ext cx="5277587" cy="4561702"/>
          </a:xfrm>
          <a:prstGeom prst="rect">
            <a:avLst/>
          </a:prstGeom>
        </p:spPr>
      </p:pic>
    </p:spTree>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Cont.</a:t>
            </a:r>
            <a:endParaRPr lang="en-US" dirty="0"/>
          </a:p>
        </p:txBody>
      </p:sp>
      <p:sp>
        <p:nvSpPr>
          <p:cNvPr id="6" name="Content Placeholder 5"/>
          <p:cNvSpPr>
            <a:spLocks noGrp="1"/>
          </p:cNvSpPr>
          <p:nvPr>
            <p:ph idx="1"/>
          </p:nvPr>
        </p:nvSpPr>
        <p:spPr/>
        <p:txBody>
          <a:bodyPr/>
          <a:lstStyle/>
          <a:p>
            <a:pPr marL="285750" indent="-285750">
              <a:buFont typeface="Arial" pitchFamily="34" charset="0"/>
              <a:buChar char="•"/>
            </a:pPr>
            <a:r>
              <a:rPr lang="en-US" dirty="0" smtClean="0"/>
              <a:t>Click on ‘Open a Virtual Machine’ and direct to extracted image folder.</a:t>
            </a:r>
          </a:p>
          <a:p>
            <a:endParaRPr lang="en-US" dirty="0"/>
          </a:p>
        </p:txBody>
      </p:sp>
      <p:sp>
        <p:nvSpPr>
          <p:cNvPr id="4" name="Slide Number Placeholder 3"/>
          <p:cNvSpPr>
            <a:spLocks noGrp="1"/>
          </p:cNvSpPr>
          <p:nvPr>
            <p:ph type="sldNum" sz="quarter" idx="12"/>
          </p:nvPr>
        </p:nvSpPr>
        <p:spPr/>
        <p:txBody>
          <a:bodyPr/>
          <a:lstStyle/>
          <a:p>
            <a:fld id="{5A0614AE-7DA6-4443-9A06-FA7BD7CD666D}" type="slidenum">
              <a:rPr lang="en-US" smtClean="0"/>
              <a:pPr/>
              <a:t>105</a:t>
            </a:fld>
            <a:endParaRPr lang="en-US" dirty="0"/>
          </a:p>
        </p:txBody>
      </p:sp>
      <p:sp>
        <p:nvSpPr>
          <p:cNvPr id="5" name="Rounded Rectangle 4"/>
          <p:cNvSpPr/>
          <p:nvPr/>
        </p:nvSpPr>
        <p:spPr>
          <a:xfrm>
            <a:off x="533400" y="1559859"/>
            <a:ext cx="8902700" cy="4565163"/>
          </a:xfrm>
          <a:prstGeom prst="roundRect">
            <a:avLst>
              <a:gd name="adj" fmla="val 3413"/>
            </a:avLst>
          </a:prstGeom>
          <a:solidFill>
            <a:schemeClr val="bg1"/>
          </a:solidFill>
          <a:ln>
            <a:solidFill>
              <a:schemeClr val="bg1">
                <a:lumMod val="65000"/>
              </a:schemeClr>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2299917" y="1559859"/>
            <a:ext cx="5306166" cy="4565163"/>
          </a:xfrm>
          <a:prstGeom prst="rect">
            <a:avLst/>
          </a:prstGeom>
        </p:spPr>
      </p:pic>
    </p:spTree>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a:t>
            </a:r>
            <a:endParaRPr lang="en-US" dirty="0"/>
          </a:p>
        </p:txBody>
      </p:sp>
      <p:sp>
        <p:nvSpPr>
          <p:cNvPr id="3" name="Content Placeholder 2"/>
          <p:cNvSpPr>
            <a:spLocks noGrp="1"/>
          </p:cNvSpPr>
          <p:nvPr>
            <p:ph idx="1"/>
          </p:nvPr>
        </p:nvSpPr>
        <p:spPr/>
        <p:txBody>
          <a:bodyPr/>
          <a:lstStyle/>
          <a:p>
            <a:pPr lvl="1"/>
            <a:r>
              <a:rPr lang="en-US" dirty="0" smtClean="0"/>
              <a:t>After opening the image following information will be displayed in vm player</a:t>
            </a:r>
          </a:p>
        </p:txBody>
      </p:sp>
      <p:sp>
        <p:nvSpPr>
          <p:cNvPr id="4" name="Slide Number Placeholder 3"/>
          <p:cNvSpPr>
            <a:spLocks noGrp="1"/>
          </p:cNvSpPr>
          <p:nvPr>
            <p:ph type="sldNum" sz="quarter" idx="12"/>
          </p:nvPr>
        </p:nvSpPr>
        <p:spPr/>
        <p:txBody>
          <a:bodyPr/>
          <a:lstStyle/>
          <a:p>
            <a:fld id="{5A0614AE-7DA6-4443-9A06-FA7BD7CD666D}" type="slidenum">
              <a:rPr lang="en-US" smtClean="0"/>
              <a:pPr/>
              <a:t>106</a:t>
            </a:fld>
            <a:endParaRPr lang="en-US" dirty="0"/>
          </a:p>
        </p:txBody>
      </p:sp>
      <p:sp>
        <p:nvSpPr>
          <p:cNvPr id="5" name="Rounded Rectangle 4"/>
          <p:cNvSpPr/>
          <p:nvPr/>
        </p:nvSpPr>
        <p:spPr>
          <a:xfrm>
            <a:off x="533400" y="1559859"/>
            <a:ext cx="8902700" cy="4565163"/>
          </a:xfrm>
          <a:prstGeom prst="roundRect">
            <a:avLst>
              <a:gd name="adj" fmla="val 3413"/>
            </a:avLst>
          </a:prstGeom>
          <a:solidFill>
            <a:schemeClr val="bg1"/>
          </a:solidFill>
          <a:ln>
            <a:solidFill>
              <a:schemeClr val="bg1">
                <a:lumMod val="65000"/>
              </a:schemeClr>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600200" y="1559859"/>
            <a:ext cx="7106217" cy="4636540"/>
          </a:xfrm>
          <a:prstGeom prst="rect">
            <a:avLst/>
          </a:prstGeom>
        </p:spPr>
      </p:pic>
    </p:spTree>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a:t>
            </a:r>
            <a:endParaRPr lang="en-US" dirty="0"/>
          </a:p>
        </p:txBody>
      </p:sp>
      <p:sp>
        <p:nvSpPr>
          <p:cNvPr id="3" name="Content Placeholder 2"/>
          <p:cNvSpPr>
            <a:spLocks noGrp="1"/>
          </p:cNvSpPr>
          <p:nvPr>
            <p:ph idx="1"/>
          </p:nvPr>
        </p:nvSpPr>
        <p:spPr/>
        <p:txBody>
          <a:bodyPr/>
          <a:lstStyle/>
          <a:p>
            <a:pPr lvl="1"/>
            <a:r>
              <a:rPr lang="en-US" dirty="0" smtClean="0"/>
              <a:t>This vm image is configured with 2 users root and training. The password of </a:t>
            </a:r>
            <a:r>
              <a:rPr lang="en-US" dirty="0"/>
              <a:t>training </a:t>
            </a:r>
            <a:r>
              <a:rPr lang="en-US" dirty="0" smtClean="0"/>
              <a:t>user is </a:t>
            </a:r>
            <a:r>
              <a:rPr lang="en-US" dirty="0"/>
              <a:t>training.</a:t>
            </a:r>
            <a:endParaRPr lang="en-US" dirty="0" smtClean="0"/>
          </a:p>
          <a:p>
            <a:pPr lvl="1"/>
            <a:r>
              <a:rPr lang="en-US" dirty="0" smtClean="0"/>
              <a:t>As soon as the vm is loaded correctly, an IP is assigned to it . In the screenshot attached the IP is 192.168.31.129.</a:t>
            </a:r>
          </a:p>
          <a:p>
            <a:pPr lvl="1"/>
            <a:r>
              <a:rPr lang="en-US" dirty="0" smtClean="0"/>
              <a:t>The user training is sudo user of the system.</a:t>
            </a:r>
          </a:p>
          <a:p>
            <a:pPr lvl="1"/>
            <a:r>
              <a:rPr lang="en-US" dirty="0" smtClean="0"/>
              <a:t>You can also connect to this vm using ssh.</a:t>
            </a:r>
          </a:p>
          <a:p>
            <a:pPr lvl="1"/>
            <a:endParaRPr lang="en-US" dirty="0"/>
          </a:p>
          <a:p>
            <a:pPr lvl="1"/>
            <a:endParaRPr lang="en-US" dirty="0" smtClean="0"/>
          </a:p>
        </p:txBody>
      </p:sp>
      <p:sp>
        <p:nvSpPr>
          <p:cNvPr id="4" name="Slide Number Placeholder 3"/>
          <p:cNvSpPr>
            <a:spLocks noGrp="1"/>
          </p:cNvSpPr>
          <p:nvPr>
            <p:ph type="sldNum" sz="quarter" idx="12"/>
          </p:nvPr>
        </p:nvSpPr>
        <p:spPr/>
        <p:txBody>
          <a:bodyPr/>
          <a:lstStyle/>
          <a:p>
            <a:fld id="{5A0614AE-7DA6-4443-9A06-FA7BD7CD666D}" type="slidenum">
              <a:rPr lang="en-US" smtClean="0"/>
              <a:pPr/>
              <a:t>107</a:t>
            </a:fld>
            <a:endParaRPr lang="en-US" dirty="0"/>
          </a:p>
        </p:txBody>
      </p:sp>
    </p:spTree>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a:t>
            </a:r>
            <a:endParaRPr lang="en-US" dirty="0"/>
          </a:p>
        </p:txBody>
      </p:sp>
      <p:sp>
        <p:nvSpPr>
          <p:cNvPr id="3" name="Content Placeholder 2"/>
          <p:cNvSpPr>
            <a:spLocks noGrp="1"/>
          </p:cNvSpPr>
          <p:nvPr>
            <p:ph idx="1"/>
          </p:nvPr>
        </p:nvSpPr>
        <p:spPr/>
        <p:txBody>
          <a:bodyPr/>
          <a:lstStyle/>
          <a:p>
            <a:pPr lvl="1"/>
            <a:r>
              <a:rPr lang="en-US" dirty="0" smtClean="0"/>
              <a:t>The ip of vm can be found by typing ifconfig in terminal</a:t>
            </a:r>
          </a:p>
        </p:txBody>
      </p:sp>
      <p:sp>
        <p:nvSpPr>
          <p:cNvPr id="4" name="Slide Number Placeholder 3"/>
          <p:cNvSpPr>
            <a:spLocks noGrp="1"/>
          </p:cNvSpPr>
          <p:nvPr>
            <p:ph type="sldNum" sz="quarter" idx="12"/>
          </p:nvPr>
        </p:nvSpPr>
        <p:spPr/>
        <p:txBody>
          <a:bodyPr/>
          <a:lstStyle/>
          <a:p>
            <a:fld id="{5A0614AE-7DA6-4443-9A06-FA7BD7CD666D}" type="slidenum">
              <a:rPr lang="en-US" smtClean="0"/>
              <a:pPr/>
              <a:t>108</a:t>
            </a:fld>
            <a:endParaRPr lang="en-US" dirty="0"/>
          </a:p>
        </p:txBody>
      </p:sp>
      <p:sp>
        <p:nvSpPr>
          <p:cNvPr id="5" name="Rounded Rectangle 4"/>
          <p:cNvSpPr/>
          <p:nvPr/>
        </p:nvSpPr>
        <p:spPr>
          <a:xfrm>
            <a:off x="533400" y="1559859"/>
            <a:ext cx="8902700" cy="4565163"/>
          </a:xfrm>
          <a:prstGeom prst="roundRect">
            <a:avLst>
              <a:gd name="adj" fmla="val 3413"/>
            </a:avLst>
          </a:prstGeom>
          <a:solidFill>
            <a:schemeClr val="bg1"/>
          </a:solidFill>
          <a:ln>
            <a:solidFill>
              <a:schemeClr val="bg1">
                <a:lumMod val="65000"/>
              </a:schemeClr>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890020" y="1559859"/>
            <a:ext cx="8125960" cy="4636540"/>
          </a:xfrm>
          <a:prstGeom prst="rect">
            <a:avLst/>
          </a:prstGeom>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srcRect/>
          <a:stretch>
            <a:fillRect/>
          </a:stretch>
        </p:blipFill>
        <p:spPr bwMode="auto">
          <a:xfrm>
            <a:off x="1011238" y="1295400"/>
            <a:ext cx="7883525" cy="4267200"/>
          </a:xfrm>
          <a:prstGeom prst="rect">
            <a:avLst/>
          </a:prstGeom>
          <a:noFill/>
          <a:ln w="9525">
            <a:noFill/>
            <a:miter lim="800000"/>
            <a:headEnd/>
            <a:tailEnd/>
          </a:ln>
          <a:effectLst/>
        </p:spPr>
      </p:pic>
      <p:sp>
        <p:nvSpPr>
          <p:cNvPr id="5" name="Rectangle 4"/>
          <p:cNvSpPr/>
          <p:nvPr/>
        </p:nvSpPr>
        <p:spPr>
          <a:xfrm>
            <a:off x="619095" y="285728"/>
            <a:ext cx="8280855" cy="10001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smtClean="0">
                <a:solidFill>
                  <a:schemeClr val="tx1"/>
                </a:solidFill>
              </a:rPr>
              <a:t>Explosion of Data</a:t>
            </a:r>
            <a:endParaRPr lang="en-US" sz="3600" dirty="0">
              <a:solidFill>
                <a:schemeClr val="tx1"/>
              </a:solidFill>
            </a:endParaRPr>
          </a:p>
        </p:txBody>
      </p:sp>
    </p:spTree>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a:t>
            </a:r>
            <a:endParaRPr lang="en-US" dirty="0"/>
          </a:p>
        </p:txBody>
      </p:sp>
      <p:sp>
        <p:nvSpPr>
          <p:cNvPr id="3" name="Content Placeholder 2"/>
          <p:cNvSpPr>
            <a:spLocks noGrp="1"/>
          </p:cNvSpPr>
          <p:nvPr>
            <p:ph idx="1"/>
          </p:nvPr>
        </p:nvSpPr>
        <p:spPr/>
        <p:txBody>
          <a:bodyPr/>
          <a:lstStyle/>
          <a:p>
            <a:pPr lvl="1"/>
            <a:r>
              <a:rPr lang="en-US" dirty="0" smtClean="0"/>
              <a:t>To use the vm either directly use vm or putty. </a:t>
            </a:r>
          </a:p>
          <a:p>
            <a:pPr lvl="1"/>
            <a:r>
              <a:rPr lang="en-US" dirty="0" smtClean="0"/>
              <a:t>Whichever UI, student finds suitable can be used. Both are pointing to the same server.</a:t>
            </a:r>
          </a:p>
        </p:txBody>
      </p:sp>
      <p:sp>
        <p:nvSpPr>
          <p:cNvPr id="4" name="Slide Number Placeholder 3"/>
          <p:cNvSpPr>
            <a:spLocks noGrp="1"/>
          </p:cNvSpPr>
          <p:nvPr>
            <p:ph type="sldNum" sz="quarter" idx="12"/>
          </p:nvPr>
        </p:nvSpPr>
        <p:spPr/>
        <p:txBody>
          <a:bodyPr/>
          <a:lstStyle/>
          <a:p>
            <a:fld id="{5A0614AE-7DA6-4443-9A06-FA7BD7CD666D}" type="slidenum">
              <a:rPr lang="en-US" smtClean="0"/>
              <a:pPr/>
              <a:t>109</a:t>
            </a:fld>
            <a:endParaRPr lang="en-US" dirty="0"/>
          </a:p>
        </p:txBody>
      </p:sp>
    </p:spTree>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a:t>
            </a:r>
            <a:endParaRPr lang="en-US" dirty="0"/>
          </a:p>
        </p:txBody>
      </p:sp>
      <p:sp>
        <p:nvSpPr>
          <p:cNvPr id="3" name="Content Placeholder 2"/>
          <p:cNvSpPr>
            <a:spLocks noGrp="1"/>
          </p:cNvSpPr>
          <p:nvPr>
            <p:ph idx="1"/>
          </p:nvPr>
        </p:nvSpPr>
        <p:spPr/>
        <p:txBody>
          <a:bodyPr/>
          <a:lstStyle/>
          <a:p>
            <a:pPr lvl="1"/>
            <a:r>
              <a:rPr lang="en-US" dirty="0" smtClean="0"/>
              <a:t>Double click on putty.exe and enter the IP of vm</a:t>
            </a:r>
          </a:p>
        </p:txBody>
      </p:sp>
      <p:sp>
        <p:nvSpPr>
          <p:cNvPr id="4" name="Slide Number Placeholder 3"/>
          <p:cNvSpPr>
            <a:spLocks noGrp="1"/>
          </p:cNvSpPr>
          <p:nvPr>
            <p:ph type="sldNum" sz="quarter" idx="12"/>
          </p:nvPr>
        </p:nvSpPr>
        <p:spPr/>
        <p:txBody>
          <a:bodyPr/>
          <a:lstStyle/>
          <a:p>
            <a:fld id="{5A0614AE-7DA6-4443-9A06-FA7BD7CD666D}" type="slidenum">
              <a:rPr lang="en-US" smtClean="0"/>
              <a:pPr/>
              <a:t>110</a:t>
            </a:fld>
            <a:endParaRPr lang="en-US" dirty="0"/>
          </a:p>
        </p:txBody>
      </p:sp>
      <p:sp>
        <p:nvSpPr>
          <p:cNvPr id="5" name="Rounded Rectangle 4"/>
          <p:cNvSpPr/>
          <p:nvPr/>
        </p:nvSpPr>
        <p:spPr>
          <a:xfrm>
            <a:off x="533400" y="1570314"/>
            <a:ext cx="8902700" cy="4565163"/>
          </a:xfrm>
          <a:prstGeom prst="roundRect">
            <a:avLst>
              <a:gd name="adj" fmla="val 3413"/>
            </a:avLst>
          </a:prstGeom>
          <a:solidFill>
            <a:schemeClr val="bg1"/>
          </a:solidFill>
          <a:ln>
            <a:solidFill>
              <a:schemeClr val="bg1">
                <a:lumMod val="65000"/>
              </a:schemeClr>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2590800" y="1704707"/>
            <a:ext cx="4420217" cy="4296375"/>
          </a:xfrm>
          <a:prstGeom prst="rect">
            <a:avLst/>
          </a:prstGeom>
        </p:spPr>
      </p:pic>
    </p:spTree>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a:t>
            </a:r>
            <a:endParaRPr lang="en-US" dirty="0"/>
          </a:p>
        </p:txBody>
      </p:sp>
      <p:sp>
        <p:nvSpPr>
          <p:cNvPr id="3" name="Content Placeholder 2"/>
          <p:cNvSpPr>
            <a:spLocks noGrp="1"/>
          </p:cNvSpPr>
          <p:nvPr>
            <p:ph idx="1"/>
          </p:nvPr>
        </p:nvSpPr>
        <p:spPr/>
        <p:txBody>
          <a:bodyPr/>
          <a:lstStyle/>
          <a:p>
            <a:pPr lvl="1"/>
            <a:r>
              <a:rPr lang="en-US" dirty="0" smtClean="0"/>
              <a:t>Login  training</a:t>
            </a:r>
          </a:p>
          <a:p>
            <a:pPr lvl="1"/>
            <a:r>
              <a:rPr lang="en-US" dirty="0" smtClean="0"/>
              <a:t>Password training</a:t>
            </a:r>
          </a:p>
          <a:p>
            <a:pPr lvl="1"/>
            <a:r>
              <a:rPr lang="en-US" dirty="0" smtClean="0"/>
              <a:t>After login following screen</a:t>
            </a:r>
            <a:br>
              <a:rPr lang="en-US" dirty="0" smtClean="0"/>
            </a:br>
            <a:r>
              <a:rPr lang="en-US" dirty="0" smtClean="0"/>
              <a:t>should appear</a:t>
            </a:r>
          </a:p>
          <a:p>
            <a:pPr lvl="1"/>
            <a:endParaRPr lang="en-US" dirty="0" smtClean="0"/>
          </a:p>
        </p:txBody>
      </p:sp>
      <p:sp>
        <p:nvSpPr>
          <p:cNvPr id="4" name="Slide Number Placeholder 3"/>
          <p:cNvSpPr>
            <a:spLocks noGrp="1"/>
          </p:cNvSpPr>
          <p:nvPr>
            <p:ph type="sldNum" sz="quarter" idx="12"/>
          </p:nvPr>
        </p:nvSpPr>
        <p:spPr/>
        <p:txBody>
          <a:bodyPr/>
          <a:lstStyle/>
          <a:p>
            <a:fld id="{5A0614AE-7DA6-4443-9A06-FA7BD7CD666D}" type="slidenum">
              <a:rPr lang="en-US" smtClean="0"/>
              <a:pPr/>
              <a:t>111</a:t>
            </a:fld>
            <a:endParaRPr lang="en-US" dirty="0"/>
          </a:p>
        </p:txBody>
      </p:sp>
      <p:sp>
        <p:nvSpPr>
          <p:cNvPr id="5" name="Rounded Rectangle 4"/>
          <p:cNvSpPr/>
          <p:nvPr/>
        </p:nvSpPr>
        <p:spPr>
          <a:xfrm>
            <a:off x="3429000" y="1092200"/>
            <a:ext cx="6007099" cy="5043277"/>
          </a:xfrm>
          <a:prstGeom prst="roundRect">
            <a:avLst>
              <a:gd name="adj" fmla="val 3413"/>
            </a:avLst>
          </a:prstGeom>
          <a:solidFill>
            <a:schemeClr val="bg1"/>
          </a:solidFill>
          <a:ln>
            <a:solidFill>
              <a:schemeClr val="bg1">
                <a:lumMod val="65000"/>
              </a:schemeClr>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3581400" y="1584729"/>
            <a:ext cx="5854699" cy="4058217"/>
          </a:xfrm>
          <a:prstGeom prst="rect">
            <a:avLst/>
          </a:prstGeom>
        </p:spPr>
      </p:pic>
    </p:spTree>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a:t>
            </a:r>
            <a:endParaRPr lang="en-US" dirty="0"/>
          </a:p>
        </p:txBody>
      </p:sp>
      <p:sp>
        <p:nvSpPr>
          <p:cNvPr id="3" name="Content Placeholder 2"/>
          <p:cNvSpPr>
            <a:spLocks noGrp="1"/>
          </p:cNvSpPr>
          <p:nvPr>
            <p:ph idx="1"/>
          </p:nvPr>
        </p:nvSpPr>
        <p:spPr>
          <a:xfrm>
            <a:off x="533400" y="1092200"/>
            <a:ext cx="8915400" cy="5041900"/>
          </a:xfrm>
        </p:spPr>
        <p:txBody>
          <a:bodyPr/>
          <a:lstStyle/>
          <a:p>
            <a:pPr lvl="1"/>
            <a:r>
              <a:rPr lang="en-US" dirty="0" smtClean="0"/>
              <a:t>To check if HADOOP processes are running in the system, type</a:t>
            </a:r>
          </a:p>
          <a:p>
            <a:pPr lvl="1"/>
            <a:r>
              <a:rPr lang="en-US" dirty="0" smtClean="0"/>
              <a:t>ps –ef | grep java, name node, secondary name node, data node will be shown</a:t>
            </a:r>
          </a:p>
        </p:txBody>
      </p:sp>
      <p:sp>
        <p:nvSpPr>
          <p:cNvPr id="4" name="Slide Number Placeholder 3"/>
          <p:cNvSpPr>
            <a:spLocks noGrp="1"/>
          </p:cNvSpPr>
          <p:nvPr>
            <p:ph type="sldNum" sz="quarter" idx="12"/>
          </p:nvPr>
        </p:nvSpPr>
        <p:spPr/>
        <p:txBody>
          <a:bodyPr/>
          <a:lstStyle/>
          <a:p>
            <a:fld id="{5A0614AE-7DA6-4443-9A06-FA7BD7CD666D}" type="slidenum">
              <a:rPr lang="en-US" smtClean="0"/>
              <a:pPr/>
              <a:t>112</a:t>
            </a:fld>
            <a:endParaRPr lang="en-US" dirty="0"/>
          </a:p>
        </p:txBody>
      </p:sp>
      <p:sp>
        <p:nvSpPr>
          <p:cNvPr id="5" name="Rounded Rectangle 4"/>
          <p:cNvSpPr/>
          <p:nvPr/>
        </p:nvSpPr>
        <p:spPr>
          <a:xfrm>
            <a:off x="533400" y="1963271"/>
            <a:ext cx="8902699" cy="4172206"/>
          </a:xfrm>
          <a:prstGeom prst="roundRect">
            <a:avLst>
              <a:gd name="adj" fmla="val 3413"/>
            </a:avLst>
          </a:prstGeom>
          <a:solidFill>
            <a:schemeClr val="bg1"/>
          </a:solidFill>
          <a:ln>
            <a:solidFill>
              <a:schemeClr val="bg1">
                <a:lumMod val="65000"/>
              </a:schemeClr>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8" name="Picture 7"/>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309592" y="2137964"/>
            <a:ext cx="7350314" cy="3822820"/>
          </a:xfrm>
          <a:prstGeom prst="rect">
            <a:avLst/>
          </a:prstGeom>
        </p:spPr>
      </p:pic>
    </p:spTree>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Hadoop Installation from tar ball. ( Slides 47 – 66 )</a:t>
            </a:r>
            <a:endParaRPr lang="en-IN" dirty="0"/>
          </a:p>
        </p:txBody>
      </p:sp>
      <p:sp>
        <p:nvSpPr>
          <p:cNvPr id="3" name="Content Placeholder 2"/>
          <p:cNvSpPr>
            <a:spLocks noGrp="1"/>
          </p:cNvSpPr>
          <p:nvPr>
            <p:ph idx="1"/>
          </p:nvPr>
        </p:nvSpPr>
        <p:spPr/>
        <p:txBody>
          <a:bodyPr/>
          <a:lstStyle/>
          <a:p>
            <a:pPr marL="285750" indent="-285750">
              <a:buFont typeface="Arial" pitchFamily="34" charset="0"/>
              <a:buChar char="•"/>
            </a:pPr>
            <a:r>
              <a:rPr lang="en-IN" dirty="0" smtClean="0"/>
              <a:t>Linux/Ubuntu environment</a:t>
            </a:r>
          </a:p>
          <a:p>
            <a:pPr marL="285750" indent="-285750">
              <a:buFont typeface="Arial" pitchFamily="34" charset="0"/>
              <a:buChar char="•"/>
            </a:pPr>
            <a:r>
              <a:rPr lang="en-IN" dirty="0" smtClean="0"/>
              <a:t>SSH installation</a:t>
            </a:r>
          </a:p>
          <a:p>
            <a:pPr marL="285750" indent="-285750">
              <a:buFont typeface="Arial" pitchFamily="34" charset="0"/>
              <a:buChar char="•"/>
            </a:pPr>
            <a:r>
              <a:rPr lang="en-IN" dirty="0" smtClean="0"/>
              <a:t>Java Installation</a:t>
            </a:r>
          </a:p>
          <a:p>
            <a:pPr marL="285750" indent="-285750">
              <a:buFont typeface="Arial" pitchFamily="34" charset="0"/>
              <a:buChar char="•"/>
            </a:pPr>
            <a:r>
              <a:rPr lang="en-IN" dirty="0" smtClean="0"/>
              <a:t>Hadoop installation and file configuration</a:t>
            </a:r>
            <a:endParaRPr lang="en-IN" dirty="0"/>
          </a:p>
        </p:txBody>
      </p:sp>
      <p:sp>
        <p:nvSpPr>
          <p:cNvPr id="4" name="Slide Number Placeholder 3"/>
          <p:cNvSpPr>
            <a:spLocks noGrp="1"/>
          </p:cNvSpPr>
          <p:nvPr>
            <p:ph type="sldNum" sz="quarter" idx="12"/>
          </p:nvPr>
        </p:nvSpPr>
        <p:spPr/>
        <p:txBody>
          <a:bodyPr/>
          <a:lstStyle/>
          <a:p>
            <a:fld id="{5A0614AE-7DA6-4443-9A06-FA7BD7CD666D}" type="slidenum">
              <a:rPr lang="en-US" smtClean="0"/>
              <a:pPr/>
              <a:t>113</a:t>
            </a:fld>
            <a:endParaRPr lang="en-US" dirty="0"/>
          </a:p>
        </p:txBody>
      </p:sp>
    </p:spTree>
    <p:extLst>
      <p:ext uri="{BB962C8B-B14F-4D97-AF65-F5344CB8AC3E}">
        <p14:creationId xmlns:p14="http://schemas.microsoft.com/office/powerpoint/2010/main" xmlns="" val="2504528589"/>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5A0614AE-7DA6-4443-9A06-FA7BD7CD666D}" type="slidenum">
              <a:rPr lang="en-US" smtClean="0"/>
              <a:pPr/>
              <a:t>114</a:t>
            </a:fld>
            <a:endParaRPr lang="en-US" dirty="0"/>
          </a:p>
        </p:txBody>
      </p:sp>
      <p:sp>
        <p:nvSpPr>
          <p:cNvPr id="3" name="Text Placeholder 2"/>
          <p:cNvSpPr>
            <a:spLocks noGrp="1"/>
          </p:cNvSpPr>
          <p:nvPr>
            <p:ph type="body" sz="quarter" idx="13"/>
          </p:nvPr>
        </p:nvSpPr>
        <p:spPr/>
        <p:txBody>
          <a:bodyPr/>
          <a:lstStyle/>
          <a:p>
            <a:r>
              <a:rPr lang="en-US" dirty="0" smtClean="0"/>
              <a:t>SSH Installation</a:t>
            </a:r>
            <a:endParaRPr lang="en-US" dirty="0"/>
          </a:p>
        </p:txBody>
      </p:sp>
    </p:spTree>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SSH Installation</a:t>
            </a:r>
            <a:endParaRPr lang="en-US" dirty="0"/>
          </a:p>
        </p:txBody>
      </p:sp>
      <p:sp>
        <p:nvSpPr>
          <p:cNvPr id="3" name="Text Placeholder 2"/>
          <p:cNvSpPr>
            <a:spLocks noGrp="1"/>
          </p:cNvSpPr>
          <p:nvPr>
            <p:ph idx="1"/>
          </p:nvPr>
        </p:nvSpPr>
        <p:spPr/>
        <p:txBody>
          <a:bodyPr>
            <a:normAutofit/>
          </a:bodyPr>
          <a:lstStyle/>
          <a:p>
            <a:pPr lvl="1"/>
            <a:r>
              <a:rPr lang="en-US" dirty="0" smtClean="0"/>
              <a:t>Install Ubuntu 10.04 using vm player after extracting it from zip file.</a:t>
            </a:r>
          </a:p>
          <a:p>
            <a:pPr lvl="1"/>
            <a:endParaRPr lang="en-US" dirty="0" smtClean="0"/>
          </a:p>
          <a:p>
            <a:pPr lvl="1"/>
            <a:endParaRPr lang="en-US" dirty="0" smtClean="0"/>
          </a:p>
          <a:p>
            <a:pPr lvl="1"/>
            <a:endParaRPr lang="en-US" dirty="0" smtClean="0"/>
          </a:p>
          <a:p>
            <a:pPr lvl="1"/>
            <a:endParaRPr lang="en-US" dirty="0" smtClean="0"/>
          </a:p>
          <a:p>
            <a:pPr lvl="1"/>
            <a:endParaRPr lang="en-US" dirty="0" smtClean="0"/>
          </a:p>
          <a:p>
            <a:pPr lvl="1"/>
            <a:r>
              <a:rPr lang="en-US" dirty="0" smtClean="0"/>
              <a:t>Before logging in, choose keyboard as USA.</a:t>
            </a:r>
          </a:p>
          <a:p>
            <a:pPr lvl="1"/>
            <a:endParaRPr lang="en-US" dirty="0" smtClean="0"/>
          </a:p>
          <a:p>
            <a:pPr>
              <a:spcBef>
                <a:spcPts val="400"/>
              </a:spcBef>
              <a:spcAft>
                <a:spcPts val="400"/>
              </a:spcAft>
            </a:pPr>
            <a:r>
              <a:rPr lang="en-IN" dirty="0" smtClean="0"/>
              <a:t>Username : user</a:t>
            </a:r>
          </a:p>
          <a:p>
            <a:pPr>
              <a:spcBef>
                <a:spcPts val="400"/>
              </a:spcBef>
              <a:spcAft>
                <a:spcPts val="400"/>
              </a:spcAft>
            </a:pPr>
            <a:r>
              <a:rPr lang="en-IN" dirty="0" smtClean="0"/>
              <a:t>Password   : password</a:t>
            </a:r>
          </a:p>
          <a:p>
            <a:pPr lvl="1"/>
            <a:r>
              <a:rPr lang="en-US" b="1" dirty="0" smtClean="0"/>
              <a:t>Copy “ssh_package” to your ubuntu desktop using pendrive. </a:t>
            </a:r>
          </a:p>
          <a:p>
            <a:pPr lvl="1">
              <a:buNone/>
            </a:pPr>
            <a:r>
              <a:rPr lang="en-US" dirty="0" smtClean="0"/>
              <a:t>(Note: you won’t be able to use WINscp before installing ssh)</a:t>
            </a:r>
            <a:endParaRPr lang="en-US" dirty="0"/>
          </a:p>
        </p:txBody>
      </p:sp>
      <p:sp>
        <p:nvSpPr>
          <p:cNvPr id="4" name="Slide Number Placeholder 3"/>
          <p:cNvSpPr>
            <a:spLocks noGrp="1"/>
          </p:cNvSpPr>
          <p:nvPr>
            <p:ph type="sldNum" sz="quarter" idx="12"/>
          </p:nvPr>
        </p:nvSpPr>
        <p:spPr/>
        <p:txBody>
          <a:bodyPr/>
          <a:lstStyle/>
          <a:p>
            <a:fld id="{5A0614AE-7DA6-4443-9A06-FA7BD7CD666D}" type="slidenum">
              <a:rPr lang="en-US" smtClean="0"/>
              <a:pPr/>
              <a:t>115</a:t>
            </a:fld>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761999" y="1552575"/>
            <a:ext cx="6172201" cy="1714500"/>
          </a:xfrm>
          <a:prstGeom prst="rect">
            <a:avLst/>
          </a:prstGeom>
        </p:spPr>
      </p:pic>
    </p:spTree>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SSH Installation (Cont.)</a:t>
            </a:r>
            <a:endParaRPr lang="en-US" dirty="0"/>
          </a:p>
        </p:txBody>
      </p:sp>
      <p:sp>
        <p:nvSpPr>
          <p:cNvPr id="3" name="Content Placeholder 2"/>
          <p:cNvSpPr>
            <a:spLocks noGrp="1"/>
          </p:cNvSpPr>
          <p:nvPr>
            <p:ph idx="1"/>
          </p:nvPr>
        </p:nvSpPr>
        <p:spPr>
          <a:xfrm>
            <a:off x="533400" y="3810000"/>
            <a:ext cx="8915400" cy="2324100"/>
          </a:xfrm>
        </p:spPr>
        <p:txBody>
          <a:bodyPr>
            <a:noAutofit/>
          </a:bodyPr>
          <a:lstStyle/>
          <a:p>
            <a:pPr lvl="1">
              <a:spcBef>
                <a:spcPts val="200"/>
              </a:spcBef>
              <a:spcAft>
                <a:spcPts val="200"/>
              </a:spcAft>
            </a:pPr>
            <a:r>
              <a:rPr lang="en-US" dirty="0" smtClean="0"/>
              <a:t>Open a new terminal ( Cntrl + Alt + t ) and run following commands.</a:t>
            </a:r>
          </a:p>
          <a:p>
            <a:pPr lvl="1">
              <a:spcBef>
                <a:spcPts val="200"/>
              </a:spcBef>
              <a:spcAft>
                <a:spcPts val="200"/>
              </a:spcAft>
            </a:pPr>
            <a:endParaRPr lang="en-US" dirty="0" smtClean="0"/>
          </a:p>
          <a:p>
            <a:pPr>
              <a:spcBef>
                <a:spcPts val="200"/>
              </a:spcBef>
              <a:spcAft>
                <a:spcPts val="200"/>
              </a:spcAft>
            </a:pPr>
            <a:r>
              <a:rPr lang="en-IN" i="1" dirty="0" smtClean="0"/>
              <a:t>cd /home/user/Desktop/ssh_package</a:t>
            </a:r>
          </a:p>
          <a:p>
            <a:pPr>
              <a:spcBef>
                <a:spcPts val="200"/>
              </a:spcBef>
              <a:spcAft>
                <a:spcPts val="200"/>
              </a:spcAft>
            </a:pPr>
            <a:r>
              <a:rPr lang="en-IN" i="1" dirty="0" smtClean="0"/>
              <a:t>sudo dpkg -i openssh-client_1%3a5.3p1-3ubuntu7_i386.deb</a:t>
            </a:r>
          </a:p>
          <a:p>
            <a:pPr>
              <a:spcBef>
                <a:spcPts val="200"/>
              </a:spcBef>
              <a:spcAft>
                <a:spcPts val="200"/>
              </a:spcAft>
            </a:pPr>
            <a:r>
              <a:rPr lang="en-IN" i="1" dirty="0" smtClean="0"/>
              <a:t>sudo dpkg -</a:t>
            </a:r>
            <a:r>
              <a:rPr lang="en-IN" i="1" smtClean="0"/>
              <a:t>i openssh-server_1%3a5.3p1-3ubuntu7_i386.deb</a:t>
            </a:r>
            <a:endParaRPr lang="en-IN" i="1" dirty="0" smtClean="0"/>
          </a:p>
          <a:p>
            <a:pPr>
              <a:spcBef>
                <a:spcPts val="200"/>
              </a:spcBef>
              <a:spcAft>
                <a:spcPts val="200"/>
              </a:spcAft>
            </a:pPr>
            <a:r>
              <a:rPr lang="en-IN" dirty="0" smtClean="0"/>
              <a:t>(Note : first install client , then install server )</a:t>
            </a:r>
            <a:endParaRPr lang="en-US" dirty="0"/>
          </a:p>
        </p:txBody>
      </p:sp>
      <p:sp>
        <p:nvSpPr>
          <p:cNvPr id="4" name="Slide Number Placeholder 3"/>
          <p:cNvSpPr>
            <a:spLocks noGrp="1"/>
          </p:cNvSpPr>
          <p:nvPr>
            <p:ph type="sldNum" sz="quarter" idx="12"/>
          </p:nvPr>
        </p:nvSpPr>
        <p:spPr/>
        <p:txBody>
          <a:bodyPr/>
          <a:lstStyle/>
          <a:p>
            <a:fld id="{5A0614AE-7DA6-4443-9A06-FA7BD7CD666D}" type="slidenum">
              <a:rPr lang="en-US" smtClean="0"/>
              <a:pPr/>
              <a:t>116</a:t>
            </a:fld>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533400" y="1092200"/>
            <a:ext cx="6171385" cy="2634219"/>
          </a:xfrm>
          <a:prstGeom prst="rect">
            <a:avLst/>
          </a:prstGeom>
        </p:spPr>
      </p:pic>
    </p:spTree>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SSH Installation (Cont.)</a:t>
            </a:r>
            <a:endParaRPr lang="en-US" dirty="0"/>
          </a:p>
        </p:txBody>
      </p:sp>
      <p:sp>
        <p:nvSpPr>
          <p:cNvPr id="3" name="Content Placeholder 2"/>
          <p:cNvSpPr>
            <a:spLocks noGrp="1"/>
          </p:cNvSpPr>
          <p:nvPr>
            <p:ph idx="1"/>
          </p:nvPr>
        </p:nvSpPr>
        <p:spPr>
          <a:xfrm>
            <a:off x="533400" y="5562600"/>
            <a:ext cx="8915400" cy="571500"/>
          </a:xfrm>
        </p:spPr>
        <p:txBody>
          <a:bodyPr>
            <a:normAutofit/>
          </a:bodyPr>
          <a:lstStyle/>
          <a:p>
            <a:pPr lvl="1">
              <a:spcBef>
                <a:spcPts val="200"/>
              </a:spcBef>
              <a:spcAft>
                <a:spcPts val="200"/>
              </a:spcAft>
            </a:pPr>
            <a:r>
              <a:rPr lang="en-US" dirty="0" smtClean="0"/>
              <a:t>Now connect with Winscp  and transfer </a:t>
            </a:r>
            <a:r>
              <a:rPr lang="en-US" dirty="0" err="1" smtClean="0"/>
              <a:t>hadoop</a:t>
            </a:r>
            <a:r>
              <a:rPr lang="en-US" dirty="0" smtClean="0"/>
              <a:t> and java setup to your ubuntu environment.</a:t>
            </a:r>
          </a:p>
        </p:txBody>
      </p:sp>
      <p:sp>
        <p:nvSpPr>
          <p:cNvPr id="4" name="Slide Number Placeholder 3"/>
          <p:cNvSpPr>
            <a:spLocks noGrp="1"/>
          </p:cNvSpPr>
          <p:nvPr>
            <p:ph type="sldNum" sz="quarter" idx="12"/>
          </p:nvPr>
        </p:nvSpPr>
        <p:spPr/>
        <p:txBody>
          <a:bodyPr/>
          <a:lstStyle/>
          <a:p>
            <a:fld id="{5A0614AE-7DA6-4443-9A06-FA7BD7CD666D}" type="slidenum">
              <a:rPr lang="en-US" smtClean="0"/>
              <a:pPr/>
              <a:t>117</a:t>
            </a:fld>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533400" y="1092200"/>
            <a:ext cx="8915400" cy="4389718"/>
          </a:xfrm>
          <a:prstGeom prst="rect">
            <a:avLst/>
          </a:prstGeom>
        </p:spPr>
      </p:pic>
    </p:spTree>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5A0614AE-7DA6-4443-9A06-FA7BD7CD666D}" type="slidenum">
              <a:rPr lang="en-US" smtClean="0"/>
              <a:pPr/>
              <a:t>118</a:t>
            </a:fld>
            <a:endParaRPr lang="en-US" dirty="0"/>
          </a:p>
        </p:txBody>
      </p:sp>
      <p:sp>
        <p:nvSpPr>
          <p:cNvPr id="3" name="Text Placeholder 2"/>
          <p:cNvSpPr>
            <a:spLocks noGrp="1"/>
          </p:cNvSpPr>
          <p:nvPr>
            <p:ph type="body" sz="quarter" idx="13"/>
          </p:nvPr>
        </p:nvSpPr>
        <p:spPr/>
        <p:txBody>
          <a:bodyPr/>
          <a:lstStyle/>
          <a:p>
            <a:r>
              <a:rPr lang="en-US" dirty="0" smtClean="0"/>
              <a:t>Java Installation</a:t>
            </a:r>
            <a:endParaRPr lang="en-US" dirty="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srcRect/>
          <a:stretch>
            <a:fillRect/>
          </a:stretch>
        </p:blipFill>
        <p:spPr bwMode="auto">
          <a:xfrm>
            <a:off x="619095" y="500045"/>
            <a:ext cx="8745202" cy="5786477"/>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Java Installation</a:t>
            </a:r>
            <a:endParaRPr lang="en-US" dirty="0"/>
          </a:p>
        </p:txBody>
      </p:sp>
      <p:sp>
        <p:nvSpPr>
          <p:cNvPr id="3" name="Content Placeholder 2"/>
          <p:cNvSpPr>
            <a:spLocks noGrp="1"/>
          </p:cNvSpPr>
          <p:nvPr>
            <p:ph idx="1"/>
          </p:nvPr>
        </p:nvSpPr>
        <p:spPr/>
        <p:txBody>
          <a:bodyPr/>
          <a:lstStyle/>
          <a:p>
            <a:pPr lvl="1">
              <a:spcBef>
                <a:spcPts val="200"/>
              </a:spcBef>
              <a:spcAft>
                <a:spcPts val="200"/>
              </a:spcAft>
            </a:pPr>
            <a:r>
              <a:rPr lang="en-US" dirty="0" smtClean="0"/>
              <a:t>Download jdk for linux</a:t>
            </a:r>
          </a:p>
          <a:p>
            <a:r>
              <a:rPr lang="en-IN" sz="1500" dirty="0" smtClean="0">
                <a:solidFill>
                  <a:srgbClr val="7030A0"/>
                </a:solidFill>
                <a:hlinkClick r:id="rId2"/>
              </a:rPr>
              <a:t>http://www.oracle.com/technetwork/java/javase/downloads/jdk7-downloads-1880260.html</a:t>
            </a:r>
            <a:endParaRPr lang="en-IN" sz="1500" dirty="0" smtClean="0">
              <a:solidFill>
                <a:srgbClr val="7030A0"/>
              </a:solidFill>
            </a:endParaRPr>
          </a:p>
          <a:p>
            <a:endParaRPr lang="en-IN" sz="1800" dirty="0" smtClean="0">
              <a:solidFill>
                <a:schemeClr val="accent1"/>
              </a:solidFill>
            </a:endParaRPr>
          </a:p>
          <a:p>
            <a:pPr lvl="1">
              <a:spcBef>
                <a:spcPts val="200"/>
              </a:spcBef>
              <a:spcAft>
                <a:spcPts val="200"/>
              </a:spcAft>
            </a:pPr>
            <a:r>
              <a:rPr lang="en-US" dirty="0" smtClean="0"/>
              <a:t>Create a directory in root mode and install jdk from tar file.</a:t>
            </a:r>
          </a:p>
          <a:p>
            <a:endParaRPr lang="en-US" dirty="0"/>
          </a:p>
        </p:txBody>
      </p:sp>
      <p:sp>
        <p:nvSpPr>
          <p:cNvPr id="4" name="Slide Number Placeholder 3"/>
          <p:cNvSpPr>
            <a:spLocks noGrp="1"/>
          </p:cNvSpPr>
          <p:nvPr>
            <p:ph type="sldNum" sz="quarter" idx="12"/>
          </p:nvPr>
        </p:nvSpPr>
        <p:spPr/>
        <p:txBody>
          <a:bodyPr/>
          <a:lstStyle/>
          <a:p>
            <a:fld id="{5A0614AE-7DA6-4443-9A06-FA7BD7CD666D}" type="slidenum">
              <a:rPr lang="en-US" smtClean="0"/>
              <a:pPr/>
              <a:t>119</a:t>
            </a:fld>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533400" y="2881236"/>
            <a:ext cx="8915400" cy="1095528"/>
          </a:xfrm>
          <a:prstGeom prst="rect">
            <a:avLst/>
          </a:prstGeom>
        </p:spPr>
      </p:pic>
    </p:spTree>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Java Installation (Cont.)</a:t>
            </a:r>
            <a:endParaRPr lang="en-US" dirty="0"/>
          </a:p>
        </p:txBody>
      </p:sp>
      <p:sp>
        <p:nvSpPr>
          <p:cNvPr id="3" name="Content Placeholder 2"/>
          <p:cNvSpPr>
            <a:spLocks noGrp="1"/>
          </p:cNvSpPr>
          <p:nvPr>
            <p:ph idx="1"/>
          </p:nvPr>
        </p:nvSpPr>
        <p:spPr/>
        <p:txBody>
          <a:bodyPr/>
          <a:lstStyle/>
          <a:p>
            <a:pPr lvl="1">
              <a:spcBef>
                <a:spcPts val="200"/>
              </a:spcBef>
              <a:spcAft>
                <a:spcPts val="200"/>
              </a:spcAft>
            </a:pPr>
            <a:r>
              <a:rPr lang="en-US" dirty="0" smtClean="0"/>
              <a:t>Restart your terminal and append append your /etc/profile</a:t>
            </a:r>
          </a:p>
          <a:p>
            <a:endParaRPr lang="en-US" dirty="0"/>
          </a:p>
        </p:txBody>
      </p:sp>
      <p:sp>
        <p:nvSpPr>
          <p:cNvPr id="4" name="Slide Number Placeholder 3"/>
          <p:cNvSpPr>
            <a:spLocks noGrp="1"/>
          </p:cNvSpPr>
          <p:nvPr>
            <p:ph type="sldNum" sz="quarter" idx="12"/>
          </p:nvPr>
        </p:nvSpPr>
        <p:spPr/>
        <p:txBody>
          <a:bodyPr/>
          <a:lstStyle/>
          <a:p>
            <a:fld id="{5A0614AE-7DA6-4443-9A06-FA7BD7CD666D}" type="slidenum">
              <a:rPr lang="en-US" smtClean="0"/>
              <a:pPr/>
              <a:t>120</a:t>
            </a:fld>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533400" y="1612777"/>
            <a:ext cx="8915400" cy="4559423"/>
          </a:xfrm>
          <a:prstGeom prst="rect">
            <a:avLst/>
          </a:prstGeom>
        </p:spPr>
      </p:pic>
    </p:spTree>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Java Installation (Cont.)</a:t>
            </a:r>
            <a:endParaRPr lang="en-US" dirty="0"/>
          </a:p>
        </p:txBody>
      </p:sp>
      <p:sp>
        <p:nvSpPr>
          <p:cNvPr id="3" name="Content Placeholder 2"/>
          <p:cNvSpPr>
            <a:spLocks noGrp="1"/>
          </p:cNvSpPr>
          <p:nvPr>
            <p:ph idx="1"/>
          </p:nvPr>
        </p:nvSpPr>
        <p:spPr>
          <a:xfrm>
            <a:off x="533400" y="1092200"/>
            <a:ext cx="8915400" cy="5348288"/>
          </a:xfrm>
        </p:spPr>
        <p:txBody>
          <a:bodyPr>
            <a:noAutofit/>
          </a:bodyPr>
          <a:lstStyle/>
          <a:p>
            <a:pPr lvl="1">
              <a:spcBef>
                <a:spcPts val="200"/>
              </a:spcBef>
              <a:spcAft>
                <a:spcPts val="200"/>
              </a:spcAft>
            </a:pPr>
            <a:r>
              <a:rPr lang="en-US" sz="1500" dirty="0" smtClean="0"/>
              <a:t>Run following commands</a:t>
            </a:r>
          </a:p>
          <a:p>
            <a:pPr lvl="1">
              <a:spcBef>
                <a:spcPts val="200"/>
              </a:spcBef>
              <a:spcAft>
                <a:spcPts val="200"/>
              </a:spcAft>
            </a:pPr>
            <a:endParaRPr lang="en-US" sz="1500" dirty="0" smtClean="0"/>
          </a:p>
          <a:p>
            <a:pPr lvl="1">
              <a:spcBef>
                <a:spcPts val="200"/>
              </a:spcBef>
              <a:spcAft>
                <a:spcPts val="200"/>
              </a:spcAft>
            </a:pPr>
            <a:endParaRPr lang="en-US" sz="1500" dirty="0" smtClean="0"/>
          </a:p>
          <a:p>
            <a:pPr lvl="1">
              <a:spcBef>
                <a:spcPts val="200"/>
              </a:spcBef>
              <a:spcAft>
                <a:spcPts val="200"/>
              </a:spcAft>
            </a:pPr>
            <a:endParaRPr lang="en-US" sz="1500" dirty="0" smtClean="0"/>
          </a:p>
          <a:p>
            <a:pPr lvl="1">
              <a:spcBef>
                <a:spcPts val="200"/>
              </a:spcBef>
              <a:spcAft>
                <a:spcPts val="200"/>
              </a:spcAft>
            </a:pPr>
            <a:endParaRPr lang="en-US" sz="1500" dirty="0" smtClean="0"/>
          </a:p>
          <a:p>
            <a:pPr lvl="1">
              <a:spcBef>
                <a:spcPts val="200"/>
              </a:spcBef>
              <a:spcAft>
                <a:spcPts val="200"/>
              </a:spcAft>
            </a:pPr>
            <a:endParaRPr lang="en-US" sz="1500" dirty="0" smtClean="0"/>
          </a:p>
          <a:p>
            <a:pPr lvl="1">
              <a:spcBef>
                <a:spcPts val="200"/>
              </a:spcBef>
              <a:spcAft>
                <a:spcPts val="200"/>
              </a:spcAft>
            </a:pPr>
            <a:endParaRPr lang="en-US" sz="1500" dirty="0" smtClean="0"/>
          </a:p>
          <a:p>
            <a:pPr lvl="1">
              <a:spcBef>
                <a:spcPts val="200"/>
              </a:spcBef>
              <a:spcAft>
                <a:spcPts val="200"/>
              </a:spcAft>
            </a:pPr>
            <a:endParaRPr lang="en-US" sz="1500" dirty="0" smtClean="0"/>
          </a:p>
          <a:p>
            <a:pPr lvl="1">
              <a:spcBef>
                <a:spcPts val="200"/>
              </a:spcBef>
              <a:spcAft>
                <a:spcPts val="200"/>
              </a:spcAft>
            </a:pPr>
            <a:r>
              <a:rPr lang="en-US" sz="1500" dirty="0" smtClean="0"/>
              <a:t>sudo update-alternatives --install "/usr/bin/java" "java“ "/</a:t>
            </a:r>
            <a:r>
              <a:rPr lang="en-US" sz="1500" dirty="0" err="1" smtClean="0"/>
              <a:t>usr</a:t>
            </a:r>
            <a:r>
              <a:rPr lang="en-US" sz="1500" dirty="0" smtClean="0"/>
              <a:t>/lib/</a:t>
            </a:r>
            <a:r>
              <a:rPr lang="en-US" sz="1500" dirty="0" err="1" smtClean="0"/>
              <a:t>jvm</a:t>
            </a:r>
            <a:r>
              <a:rPr lang="en-US" sz="1500" dirty="0" smtClean="0"/>
              <a:t>/jdk1.7.0_&lt;java version&gt;/</a:t>
            </a:r>
            <a:r>
              <a:rPr lang="en-US" sz="1500" dirty="0" err="1" smtClean="0"/>
              <a:t>jre</a:t>
            </a:r>
            <a:r>
              <a:rPr lang="en-US" sz="1500" dirty="0" smtClean="0"/>
              <a:t>/bin/java" 1 </a:t>
            </a:r>
          </a:p>
          <a:p>
            <a:pPr lvl="1">
              <a:spcBef>
                <a:spcPts val="200"/>
              </a:spcBef>
              <a:spcAft>
                <a:spcPts val="200"/>
              </a:spcAft>
            </a:pPr>
            <a:r>
              <a:rPr lang="en-US" sz="1500" dirty="0" smtClean="0"/>
              <a:t>sudo update-alternatives --install "/usr/bin/javac" "javac“ "/</a:t>
            </a:r>
            <a:r>
              <a:rPr lang="en-US" sz="1500" dirty="0" err="1" smtClean="0"/>
              <a:t>usr</a:t>
            </a:r>
            <a:r>
              <a:rPr lang="en-US" sz="1500" dirty="0" smtClean="0"/>
              <a:t>/lib/</a:t>
            </a:r>
            <a:r>
              <a:rPr lang="en-US" sz="1500" dirty="0" err="1" smtClean="0"/>
              <a:t>jvm</a:t>
            </a:r>
            <a:r>
              <a:rPr lang="en-US" sz="1500" dirty="0"/>
              <a:t>/jdk1.7.0_&lt;java version&gt;/bin/</a:t>
            </a:r>
            <a:r>
              <a:rPr lang="en-US" sz="1500" dirty="0" err="1" smtClean="0"/>
              <a:t>javac</a:t>
            </a:r>
            <a:r>
              <a:rPr lang="en-US" sz="1500" dirty="0" smtClean="0"/>
              <a:t>" 1 </a:t>
            </a:r>
          </a:p>
          <a:p>
            <a:pPr lvl="1">
              <a:spcBef>
                <a:spcPts val="200"/>
              </a:spcBef>
              <a:spcAft>
                <a:spcPts val="200"/>
              </a:spcAft>
            </a:pPr>
            <a:r>
              <a:rPr lang="en-US" sz="1500" dirty="0" smtClean="0"/>
              <a:t>sudo update-alternatives --install "/usr/bin/javaws" "javaws“ "/</a:t>
            </a:r>
            <a:r>
              <a:rPr lang="en-US" sz="1500" dirty="0" err="1" smtClean="0"/>
              <a:t>usr</a:t>
            </a:r>
            <a:r>
              <a:rPr lang="en-US" sz="1500" dirty="0" smtClean="0"/>
              <a:t>/lib/</a:t>
            </a:r>
            <a:r>
              <a:rPr lang="en-US" sz="1500" dirty="0" err="1" smtClean="0"/>
              <a:t>jvm</a:t>
            </a:r>
            <a:r>
              <a:rPr lang="en-US" sz="1500" dirty="0"/>
              <a:t>/jdk1.7.0_&lt;java version&gt;/bin/</a:t>
            </a:r>
            <a:r>
              <a:rPr lang="en-US" sz="1500" dirty="0" err="1" smtClean="0"/>
              <a:t>javaws</a:t>
            </a:r>
            <a:r>
              <a:rPr lang="en-US" sz="1500" dirty="0" smtClean="0"/>
              <a:t>" 1</a:t>
            </a:r>
          </a:p>
          <a:p>
            <a:pPr lvl="1">
              <a:spcBef>
                <a:spcPts val="200"/>
              </a:spcBef>
              <a:spcAft>
                <a:spcPts val="200"/>
              </a:spcAft>
            </a:pPr>
            <a:r>
              <a:rPr lang="en-US" sz="1500" dirty="0" smtClean="0"/>
              <a:t>sudo update-alternatives --install "/usr/bin/jps" "jps“ "/</a:t>
            </a:r>
            <a:r>
              <a:rPr lang="en-US" sz="1500" dirty="0" err="1" smtClean="0"/>
              <a:t>usr</a:t>
            </a:r>
            <a:r>
              <a:rPr lang="en-US" sz="1500" dirty="0" smtClean="0"/>
              <a:t>/lib/</a:t>
            </a:r>
            <a:r>
              <a:rPr lang="en-US" sz="1500" dirty="0" err="1" smtClean="0"/>
              <a:t>jvm</a:t>
            </a:r>
            <a:r>
              <a:rPr lang="en-US" sz="1500" dirty="0"/>
              <a:t>/jdk1.7.0_&lt;java version&gt;/bin/</a:t>
            </a:r>
            <a:r>
              <a:rPr lang="en-US" sz="1500" dirty="0" err="1" smtClean="0"/>
              <a:t>jps</a:t>
            </a:r>
            <a:r>
              <a:rPr lang="en-US" sz="1500" dirty="0" smtClean="0"/>
              <a:t>" 1</a:t>
            </a:r>
          </a:p>
          <a:p>
            <a:pPr lvl="1">
              <a:spcBef>
                <a:spcPts val="200"/>
              </a:spcBef>
              <a:spcAft>
                <a:spcPts val="200"/>
              </a:spcAft>
            </a:pPr>
            <a:endParaRPr lang="en-US" sz="1500" dirty="0" smtClean="0"/>
          </a:p>
          <a:p>
            <a:pPr lvl="1">
              <a:spcBef>
                <a:spcPts val="200"/>
              </a:spcBef>
              <a:spcAft>
                <a:spcPts val="200"/>
              </a:spcAft>
            </a:pPr>
            <a:r>
              <a:rPr lang="en-US" sz="1500" dirty="0" smtClean="0"/>
              <a:t>sudo update-alternatives --set java /</a:t>
            </a:r>
            <a:r>
              <a:rPr lang="en-US" sz="1500" dirty="0" err="1" smtClean="0"/>
              <a:t>usr</a:t>
            </a:r>
            <a:r>
              <a:rPr lang="en-US" sz="1500" dirty="0" smtClean="0"/>
              <a:t>/lib/</a:t>
            </a:r>
            <a:r>
              <a:rPr lang="en-US" sz="1500" dirty="0" err="1" smtClean="0"/>
              <a:t>jvm</a:t>
            </a:r>
            <a:r>
              <a:rPr lang="en-US" sz="1500" dirty="0"/>
              <a:t>/jdk1.7.0_&lt;java version&gt;/</a:t>
            </a:r>
            <a:r>
              <a:rPr lang="en-US" sz="1500" dirty="0" err="1" smtClean="0"/>
              <a:t>jre</a:t>
            </a:r>
            <a:r>
              <a:rPr lang="en-US" sz="1500" dirty="0" smtClean="0"/>
              <a:t>/bin/java</a:t>
            </a:r>
          </a:p>
          <a:p>
            <a:pPr lvl="1">
              <a:spcBef>
                <a:spcPts val="200"/>
              </a:spcBef>
              <a:spcAft>
                <a:spcPts val="200"/>
              </a:spcAft>
            </a:pPr>
            <a:r>
              <a:rPr lang="en-US" sz="1500" dirty="0" smtClean="0"/>
              <a:t>sudo update-alternatives --set javac /</a:t>
            </a:r>
            <a:r>
              <a:rPr lang="en-US" sz="1500" dirty="0" err="1" smtClean="0"/>
              <a:t>usr</a:t>
            </a:r>
            <a:r>
              <a:rPr lang="en-US" sz="1500" dirty="0" smtClean="0"/>
              <a:t>/lib/</a:t>
            </a:r>
            <a:r>
              <a:rPr lang="en-US" sz="1500" dirty="0" err="1" smtClean="0"/>
              <a:t>jvm</a:t>
            </a:r>
            <a:r>
              <a:rPr lang="en-US" sz="1500" dirty="0"/>
              <a:t>/jdk1.7.0_&lt;java version&gt;/bin/</a:t>
            </a:r>
            <a:r>
              <a:rPr lang="en-US" sz="1500" dirty="0" err="1" smtClean="0"/>
              <a:t>javac</a:t>
            </a:r>
            <a:endParaRPr lang="en-US" sz="1500" dirty="0" smtClean="0"/>
          </a:p>
          <a:p>
            <a:pPr lvl="1">
              <a:spcBef>
                <a:spcPts val="200"/>
              </a:spcBef>
              <a:spcAft>
                <a:spcPts val="200"/>
              </a:spcAft>
            </a:pPr>
            <a:r>
              <a:rPr lang="en-US" sz="1500" dirty="0" smtClean="0"/>
              <a:t>sudo update-alternatives --set javaws /</a:t>
            </a:r>
            <a:r>
              <a:rPr lang="en-US" sz="1500" dirty="0" err="1" smtClean="0"/>
              <a:t>usr</a:t>
            </a:r>
            <a:r>
              <a:rPr lang="en-US" sz="1500" dirty="0" smtClean="0"/>
              <a:t>/lib/</a:t>
            </a:r>
            <a:r>
              <a:rPr lang="en-US" sz="1500" dirty="0" err="1" smtClean="0"/>
              <a:t>jvm</a:t>
            </a:r>
            <a:r>
              <a:rPr lang="en-US" sz="1500" dirty="0"/>
              <a:t>/jdk1.7.0_&lt;java version&gt;/</a:t>
            </a:r>
            <a:r>
              <a:rPr lang="en-US" sz="1500" dirty="0" smtClean="0"/>
              <a:t>bin/</a:t>
            </a:r>
            <a:r>
              <a:rPr lang="en-US" sz="1500" dirty="0" err="1" smtClean="0"/>
              <a:t>javaws</a:t>
            </a:r>
            <a:endParaRPr lang="en-US" sz="1500" dirty="0" smtClean="0"/>
          </a:p>
        </p:txBody>
      </p:sp>
      <p:sp>
        <p:nvSpPr>
          <p:cNvPr id="4" name="Slide Number Placeholder 3"/>
          <p:cNvSpPr>
            <a:spLocks noGrp="1"/>
          </p:cNvSpPr>
          <p:nvPr>
            <p:ph type="sldNum" sz="quarter" idx="12"/>
          </p:nvPr>
        </p:nvSpPr>
        <p:spPr/>
        <p:txBody>
          <a:bodyPr/>
          <a:lstStyle/>
          <a:p>
            <a:fld id="{5A0614AE-7DA6-4443-9A06-FA7BD7CD666D}" type="slidenum">
              <a:rPr lang="en-US" smtClean="0"/>
              <a:pPr/>
              <a:t>121</a:t>
            </a:fld>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533400" y="1448305"/>
            <a:ext cx="8915400" cy="1762371"/>
          </a:xfrm>
          <a:prstGeom prst="rect">
            <a:avLst/>
          </a:prstGeom>
        </p:spPr>
      </p:pic>
    </p:spTree>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Java Installation (Cont.)</a:t>
            </a:r>
            <a:endParaRPr lang="en-US" dirty="0"/>
          </a:p>
        </p:txBody>
      </p:sp>
      <p:sp>
        <p:nvSpPr>
          <p:cNvPr id="3" name="Content Placeholder 2"/>
          <p:cNvSpPr>
            <a:spLocks noGrp="1"/>
          </p:cNvSpPr>
          <p:nvPr>
            <p:ph idx="1"/>
          </p:nvPr>
        </p:nvSpPr>
        <p:spPr>
          <a:xfrm>
            <a:off x="533400" y="1092200"/>
            <a:ext cx="8915400" cy="5041900"/>
          </a:xfrm>
        </p:spPr>
        <p:txBody>
          <a:bodyPr>
            <a:normAutofit/>
          </a:bodyPr>
          <a:lstStyle/>
          <a:p>
            <a:pPr lvl="1">
              <a:spcBef>
                <a:spcPts val="200"/>
              </a:spcBef>
              <a:spcAft>
                <a:spcPts val="200"/>
              </a:spcAft>
            </a:pPr>
            <a:r>
              <a:rPr lang="en-US" dirty="0" smtClean="0"/>
              <a:t>Start and new terminal and check java installation by running a program.</a:t>
            </a:r>
          </a:p>
        </p:txBody>
      </p:sp>
      <p:sp>
        <p:nvSpPr>
          <p:cNvPr id="4" name="Slide Number Placeholder 3"/>
          <p:cNvSpPr>
            <a:spLocks noGrp="1"/>
          </p:cNvSpPr>
          <p:nvPr>
            <p:ph type="sldNum" sz="quarter" idx="12"/>
          </p:nvPr>
        </p:nvSpPr>
        <p:spPr/>
        <p:txBody>
          <a:bodyPr/>
          <a:lstStyle/>
          <a:p>
            <a:fld id="{5A0614AE-7DA6-4443-9A06-FA7BD7CD666D}" type="slidenum">
              <a:rPr lang="en-US" smtClean="0"/>
              <a:pPr/>
              <a:t>122</a:t>
            </a:fld>
            <a:endParaRPr lang="en-US" dirty="0"/>
          </a:p>
        </p:txBody>
      </p:sp>
      <p:pic>
        <p:nvPicPr>
          <p:cNvPr id="9" name="Picture 8"/>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876300" y="1524000"/>
            <a:ext cx="7353300" cy="4933950"/>
          </a:xfrm>
          <a:prstGeom prst="rect">
            <a:avLst/>
          </a:prstGeom>
        </p:spPr>
      </p:pic>
    </p:spTree>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5A0614AE-7DA6-4443-9A06-FA7BD7CD666D}" type="slidenum">
              <a:rPr lang="en-US" smtClean="0"/>
              <a:pPr/>
              <a:t>123</a:t>
            </a:fld>
            <a:endParaRPr lang="en-US" dirty="0"/>
          </a:p>
        </p:txBody>
      </p:sp>
      <p:sp>
        <p:nvSpPr>
          <p:cNvPr id="3" name="Text Placeholder 2"/>
          <p:cNvSpPr>
            <a:spLocks noGrp="1"/>
          </p:cNvSpPr>
          <p:nvPr>
            <p:ph type="body" sz="quarter" idx="13"/>
          </p:nvPr>
        </p:nvSpPr>
        <p:spPr/>
        <p:txBody>
          <a:bodyPr/>
          <a:lstStyle/>
          <a:p>
            <a:r>
              <a:rPr lang="en-US" dirty="0" smtClean="0"/>
              <a:t>Hadoop Installation </a:t>
            </a:r>
            <a:endParaRPr lang="en-US" dirty="0"/>
          </a:p>
        </p:txBody>
      </p:sp>
    </p:spTree>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smtClean="0"/>
              <a:t>Hadoop Installation </a:t>
            </a:r>
            <a:endParaRPr lang="en-US" dirty="0"/>
          </a:p>
        </p:txBody>
      </p:sp>
      <p:sp>
        <p:nvSpPr>
          <p:cNvPr id="3" name="Content Placeholder 2"/>
          <p:cNvSpPr>
            <a:spLocks noGrp="1"/>
          </p:cNvSpPr>
          <p:nvPr>
            <p:ph idx="1"/>
          </p:nvPr>
        </p:nvSpPr>
        <p:spPr/>
        <p:txBody>
          <a:bodyPr>
            <a:normAutofit/>
          </a:bodyPr>
          <a:lstStyle/>
          <a:p>
            <a:pPr lvl="1" algn="just">
              <a:spcBef>
                <a:spcPts val="200"/>
              </a:spcBef>
              <a:spcAft>
                <a:spcPts val="200"/>
              </a:spcAft>
            </a:pPr>
            <a:r>
              <a:rPr lang="en-US" dirty="0">
                <a:cs typeface="Arabic Typesetting" pitchFamily="66" charset="-78"/>
              </a:rPr>
              <a:t>After proper installation of Vmware and Ubuntu and setting up java …go a/c to the screenshots as given </a:t>
            </a:r>
            <a:r>
              <a:rPr lang="en-US" dirty="0" smtClean="0">
                <a:cs typeface="Arabic Typesetting" pitchFamily="66" charset="-78"/>
              </a:rPr>
              <a:t>below.</a:t>
            </a:r>
            <a:endParaRPr lang="en-US" dirty="0" smtClean="0"/>
          </a:p>
          <a:p>
            <a:pPr marL="0" lvl="1" indent="0">
              <a:spcBef>
                <a:spcPts val="200"/>
              </a:spcBef>
              <a:spcAft>
                <a:spcPts val="200"/>
              </a:spcAft>
              <a:buNone/>
            </a:pPr>
            <a:endParaRPr lang="en-US" dirty="0" smtClean="0"/>
          </a:p>
          <a:p>
            <a:pPr lvl="1">
              <a:spcBef>
                <a:spcPts val="200"/>
              </a:spcBef>
              <a:spcAft>
                <a:spcPts val="200"/>
              </a:spcAft>
            </a:pPr>
            <a:endParaRPr lang="en-US" dirty="0" smtClean="0"/>
          </a:p>
          <a:p>
            <a:pPr lvl="1">
              <a:spcBef>
                <a:spcPts val="200"/>
              </a:spcBef>
              <a:spcAft>
                <a:spcPts val="200"/>
              </a:spcAft>
            </a:pPr>
            <a:endParaRPr lang="en-US" dirty="0"/>
          </a:p>
          <a:p>
            <a:pPr lvl="1">
              <a:spcBef>
                <a:spcPts val="200"/>
              </a:spcBef>
              <a:spcAft>
                <a:spcPts val="200"/>
              </a:spcAft>
            </a:pPr>
            <a:endParaRPr lang="en-US" dirty="0" smtClean="0"/>
          </a:p>
          <a:p>
            <a:pPr lvl="1">
              <a:spcBef>
                <a:spcPts val="200"/>
              </a:spcBef>
              <a:spcAft>
                <a:spcPts val="200"/>
              </a:spcAft>
            </a:pPr>
            <a:endParaRPr lang="en-US" dirty="0" smtClean="0"/>
          </a:p>
          <a:p>
            <a:pPr lvl="1">
              <a:spcBef>
                <a:spcPts val="200"/>
              </a:spcBef>
              <a:spcAft>
                <a:spcPts val="200"/>
              </a:spcAft>
            </a:pPr>
            <a:endParaRPr lang="en-US" dirty="0" smtClean="0"/>
          </a:p>
          <a:p>
            <a:pPr lvl="1">
              <a:spcBef>
                <a:spcPts val="200"/>
              </a:spcBef>
              <a:spcAft>
                <a:spcPts val="200"/>
              </a:spcAft>
            </a:pPr>
            <a:r>
              <a:rPr lang="en-US" dirty="0" smtClean="0"/>
              <a:t>Adding  a  new user for </a:t>
            </a:r>
            <a:r>
              <a:rPr lang="en-US" dirty="0" err="1" smtClean="0"/>
              <a:t>hadoop</a:t>
            </a:r>
            <a:r>
              <a:rPr lang="en-US" dirty="0" smtClean="0"/>
              <a:t> and </a:t>
            </a:r>
            <a:r>
              <a:rPr lang="en-US" dirty="0" err="1" smtClean="0"/>
              <a:t>relogin</a:t>
            </a:r>
            <a:r>
              <a:rPr lang="en-US" dirty="0" smtClean="0"/>
              <a:t> into it.</a:t>
            </a:r>
          </a:p>
          <a:p>
            <a:pPr lvl="1">
              <a:spcBef>
                <a:spcPts val="200"/>
              </a:spcBef>
              <a:spcAft>
                <a:spcPts val="200"/>
              </a:spcAft>
            </a:pPr>
            <a:endParaRPr lang="en-US" dirty="0" smtClean="0"/>
          </a:p>
          <a:p>
            <a:pPr lvl="1">
              <a:spcBef>
                <a:spcPts val="200"/>
              </a:spcBef>
              <a:spcAft>
                <a:spcPts val="200"/>
              </a:spcAft>
            </a:pPr>
            <a:endParaRPr lang="en-US" dirty="0"/>
          </a:p>
          <a:p>
            <a:pPr lvl="1">
              <a:spcBef>
                <a:spcPts val="200"/>
              </a:spcBef>
              <a:spcAft>
                <a:spcPts val="200"/>
              </a:spcAft>
            </a:pPr>
            <a:endParaRPr lang="en-US" dirty="0" smtClean="0"/>
          </a:p>
          <a:p>
            <a:pPr lvl="1">
              <a:spcBef>
                <a:spcPts val="200"/>
              </a:spcBef>
              <a:spcAft>
                <a:spcPts val="200"/>
              </a:spcAft>
            </a:pPr>
            <a:endParaRPr lang="en-US" dirty="0"/>
          </a:p>
          <a:p>
            <a:pPr lvl="1">
              <a:spcBef>
                <a:spcPts val="200"/>
              </a:spcBef>
              <a:spcAft>
                <a:spcPts val="200"/>
              </a:spcAft>
            </a:pPr>
            <a:endParaRPr lang="en-US" dirty="0" smtClean="0"/>
          </a:p>
          <a:p>
            <a:pPr marL="0" lvl="1" indent="0">
              <a:spcBef>
                <a:spcPts val="200"/>
              </a:spcBef>
              <a:spcAft>
                <a:spcPts val="200"/>
              </a:spcAft>
              <a:buNone/>
            </a:pPr>
            <a:endParaRPr lang="en-US" dirty="0"/>
          </a:p>
        </p:txBody>
      </p:sp>
      <p:sp>
        <p:nvSpPr>
          <p:cNvPr id="4" name="Slide Number Placeholder 3"/>
          <p:cNvSpPr>
            <a:spLocks noGrp="1"/>
          </p:cNvSpPr>
          <p:nvPr>
            <p:ph type="sldNum" sz="quarter" idx="12"/>
          </p:nvPr>
        </p:nvSpPr>
        <p:spPr/>
        <p:txBody>
          <a:bodyPr/>
          <a:lstStyle/>
          <a:p>
            <a:fld id="{5A0614AE-7DA6-4443-9A06-FA7BD7CD666D}" type="slidenum">
              <a:rPr lang="en-US" smtClean="0"/>
              <a:pPr/>
              <a:t>124</a:t>
            </a:fld>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295400" y="1700212"/>
            <a:ext cx="7239000" cy="1828800"/>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990600" y="3895725"/>
            <a:ext cx="8305799" cy="2581275"/>
          </a:xfrm>
          <a:prstGeom prst="rect">
            <a:avLst/>
          </a:prstGeom>
        </p:spPr>
      </p:pic>
    </p:spTree>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smtClean="0"/>
              <a:t>Hadoop Installation (Cont.) </a:t>
            </a:r>
            <a:endParaRPr lang="en-US" dirty="0"/>
          </a:p>
        </p:txBody>
      </p:sp>
      <p:sp>
        <p:nvSpPr>
          <p:cNvPr id="3" name="Content Placeholder 2"/>
          <p:cNvSpPr>
            <a:spLocks noGrp="1"/>
          </p:cNvSpPr>
          <p:nvPr>
            <p:ph idx="1"/>
          </p:nvPr>
        </p:nvSpPr>
        <p:spPr>
          <a:xfrm>
            <a:off x="533400" y="1092200"/>
            <a:ext cx="8915400" cy="5041900"/>
          </a:xfrm>
        </p:spPr>
        <p:txBody>
          <a:bodyPr/>
          <a:lstStyle/>
          <a:p>
            <a:pPr lvl="1">
              <a:spcBef>
                <a:spcPts val="200"/>
              </a:spcBef>
              <a:spcAft>
                <a:spcPts val="200"/>
              </a:spcAft>
            </a:pPr>
            <a:r>
              <a:rPr lang="fr-FR" dirty="0" smtClean="0"/>
              <a:t>After adding new user in group hadoop type the following  commands for configuring ssh &amp; taking ownership.</a:t>
            </a:r>
          </a:p>
          <a:p>
            <a:endParaRPr lang="en-US" dirty="0"/>
          </a:p>
        </p:txBody>
      </p:sp>
      <p:sp>
        <p:nvSpPr>
          <p:cNvPr id="4" name="Slide Number Placeholder 3"/>
          <p:cNvSpPr>
            <a:spLocks noGrp="1"/>
          </p:cNvSpPr>
          <p:nvPr>
            <p:ph type="sldNum" sz="quarter" idx="12"/>
          </p:nvPr>
        </p:nvSpPr>
        <p:spPr/>
        <p:txBody>
          <a:bodyPr/>
          <a:lstStyle/>
          <a:p>
            <a:fld id="{5A0614AE-7DA6-4443-9A06-FA7BD7CD666D}" type="slidenum">
              <a:rPr lang="en-US" smtClean="0"/>
              <a:pPr/>
              <a:t>125</a:t>
            </a:fld>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295400" y="1747837"/>
            <a:ext cx="6752403" cy="4325272"/>
          </a:xfrm>
          <a:prstGeom prst="rect">
            <a:avLst/>
          </a:prstGeom>
        </p:spPr>
      </p:pic>
    </p:spTree>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smtClean="0"/>
              <a:t>Hadoop Installation (Cont.) </a:t>
            </a:r>
            <a:endParaRPr lang="en-US" dirty="0"/>
          </a:p>
        </p:txBody>
      </p:sp>
      <p:sp>
        <p:nvSpPr>
          <p:cNvPr id="3" name="Content Placeholder 2"/>
          <p:cNvSpPr>
            <a:spLocks noGrp="1"/>
          </p:cNvSpPr>
          <p:nvPr>
            <p:ph idx="1"/>
          </p:nvPr>
        </p:nvSpPr>
        <p:spPr>
          <a:xfrm>
            <a:off x="533400" y="1130300"/>
            <a:ext cx="8915400" cy="5041900"/>
          </a:xfrm>
        </p:spPr>
        <p:txBody>
          <a:bodyPr vert="horz" lIns="45720" tIns="45720" rIns="45720" bIns="45720" rtlCol="0">
            <a:normAutofit/>
          </a:bodyPr>
          <a:lstStyle/>
          <a:p>
            <a:r>
              <a:rPr lang="en-US" dirty="0" smtClean="0"/>
              <a:t>Extract the hadoop 2.2.0 and copy it to a location.</a:t>
            </a:r>
          </a:p>
          <a:p>
            <a:endParaRPr lang="en-US" dirty="0" smtClean="0"/>
          </a:p>
        </p:txBody>
      </p:sp>
      <p:sp>
        <p:nvSpPr>
          <p:cNvPr id="4" name="Slide Number Placeholder 3"/>
          <p:cNvSpPr>
            <a:spLocks noGrp="1"/>
          </p:cNvSpPr>
          <p:nvPr>
            <p:ph type="sldNum" sz="quarter" idx="12"/>
          </p:nvPr>
        </p:nvSpPr>
        <p:spPr/>
        <p:txBody>
          <a:bodyPr/>
          <a:lstStyle/>
          <a:p>
            <a:fld id="{5A0614AE-7DA6-4443-9A06-FA7BD7CD666D}" type="slidenum">
              <a:rPr lang="en-US" smtClean="0"/>
              <a:pPr/>
              <a:t>126</a:t>
            </a:fld>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533400" y="1905000"/>
            <a:ext cx="8898670" cy="2498942"/>
          </a:xfrm>
          <a:prstGeom prst="rect">
            <a:avLst/>
          </a:prstGeom>
        </p:spPr>
      </p:pic>
    </p:spTree>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smtClean="0"/>
              <a:t>Hadoop Installation (Cont.) </a:t>
            </a:r>
            <a:endParaRPr lang="en-US" dirty="0"/>
          </a:p>
        </p:txBody>
      </p:sp>
      <p:sp>
        <p:nvSpPr>
          <p:cNvPr id="3" name="Content Placeholder 2"/>
          <p:cNvSpPr>
            <a:spLocks noGrp="1"/>
          </p:cNvSpPr>
          <p:nvPr>
            <p:ph idx="1"/>
          </p:nvPr>
        </p:nvSpPr>
        <p:spPr>
          <a:xfrm>
            <a:off x="533400" y="1092200"/>
            <a:ext cx="8915400" cy="5348288"/>
          </a:xfrm>
        </p:spPr>
        <p:txBody>
          <a:bodyPr>
            <a:noAutofit/>
          </a:bodyPr>
          <a:lstStyle/>
          <a:p>
            <a:pPr lvl="1">
              <a:spcBef>
                <a:spcPts val="200"/>
              </a:spcBef>
              <a:spcAft>
                <a:spcPts val="200"/>
              </a:spcAft>
            </a:pPr>
            <a:r>
              <a:rPr lang="en-US" dirty="0"/>
              <a:t>C</a:t>
            </a:r>
            <a:r>
              <a:rPr lang="en-US" dirty="0" smtClean="0"/>
              <a:t>hanging ownership of hadoop folder</a:t>
            </a:r>
          </a:p>
          <a:p>
            <a:pPr lvl="1">
              <a:spcBef>
                <a:spcPts val="200"/>
              </a:spcBef>
              <a:spcAft>
                <a:spcPts val="200"/>
              </a:spcAft>
            </a:pPr>
            <a:endParaRPr lang="en-US" dirty="0" smtClean="0"/>
          </a:p>
          <a:p>
            <a:pPr lvl="1">
              <a:spcBef>
                <a:spcPts val="200"/>
              </a:spcBef>
              <a:spcAft>
                <a:spcPts val="200"/>
              </a:spcAft>
            </a:pPr>
            <a:endParaRPr lang="en-US" dirty="0" smtClean="0"/>
          </a:p>
          <a:p>
            <a:pPr lvl="1">
              <a:spcBef>
                <a:spcPts val="200"/>
              </a:spcBef>
              <a:spcAft>
                <a:spcPts val="200"/>
              </a:spcAft>
            </a:pPr>
            <a:endParaRPr lang="en-US" dirty="0" smtClean="0"/>
          </a:p>
          <a:p>
            <a:pPr lvl="1">
              <a:spcBef>
                <a:spcPts val="200"/>
              </a:spcBef>
              <a:spcAft>
                <a:spcPts val="200"/>
              </a:spcAft>
            </a:pPr>
            <a:endParaRPr lang="en-US" dirty="0" smtClean="0"/>
          </a:p>
          <a:p>
            <a:pPr lvl="1">
              <a:spcBef>
                <a:spcPts val="200"/>
              </a:spcBef>
              <a:spcAft>
                <a:spcPts val="200"/>
              </a:spcAft>
            </a:pPr>
            <a:endParaRPr lang="en-US" dirty="0" smtClean="0"/>
          </a:p>
          <a:p>
            <a:pPr lvl="1">
              <a:spcBef>
                <a:spcPts val="200"/>
              </a:spcBef>
              <a:spcAft>
                <a:spcPts val="200"/>
              </a:spcAft>
            </a:pPr>
            <a:endParaRPr lang="en-US" dirty="0" smtClean="0"/>
          </a:p>
          <a:p>
            <a:pPr lvl="1">
              <a:spcBef>
                <a:spcPts val="200"/>
              </a:spcBef>
              <a:spcAft>
                <a:spcPts val="200"/>
              </a:spcAft>
            </a:pPr>
            <a:endParaRPr lang="en-US" dirty="0" smtClean="0"/>
          </a:p>
          <a:p>
            <a:pPr lvl="1">
              <a:spcBef>
                <a:spcPts val="200"/>
              </a:spcBef>
              <a:spcAft>
                <a:spcPts val="200"/>
              </a:spcAft>
            </a:pPr>
            <a:endParaRPr lang="en-US" dirty="0" smtClean="0"/>
          </a:p>
          <a:p>
            <a:pPr lvl="1">
              <a:spcBef>
                <a:spcPts val="200"/>
              </a:spcBef>
              <a:spcAft>
                <a:spcPts val="200"/>
              </a:spcAft>
            </a:pPr>
            <a:endParaRPr lang="en-US" dirty="0" smtClean="0"/>
          </a:p>
          <a:p>
            <a:pPr lvl="1">
              <a:spcBef>
                <a:spcPts val="200"/>
              </a:spcBef>
              <a:spcAft>
                <a:spcPts val="200"/>
              </a:spcAft>
            </a:pPr>
            <a:endParaRPr lang="en-US" dirty="0" smtClean="0"/>
          </a:p>
          <a:p>
            <a:pPr lvl="1">
              <a:spcBef>
                <a:spcPts val="200"/>
              </a:spcBef>
              <a:spcAft>
                <a:spcPts val="200"/>
              </a:spcAft>
            </a:pPr>
            <a:endParaRPr lang="en-US" dirty="0" smtClean="0"/>
          </a:p>
          <a:p>
            <a:pPr lvl="1">
              <a:spcBef>
                <a:spcPts val="200"/>
              </a:spcBef>
              <a:spcAft>
                <a:spcPts val="200"/>
              </a:spcAft>
            </a:pPr>
            <a:endParaRPr lang="en-US" dirty="0" smtClean="0"/>
          </a:p>
          <a:p>
            <a:pPr lvl="1">
              <a:spcBef>
                <a:spcPts val="200"/>
              </a:spcBef>
              <a:spcAft>
                <a:spcPts val="200"/>
              </a:spcAft>
            </a:pPr>
            <a:endParaRPr lang="en-US" dirty="0" smtClean="0"/>
          </a:p>
          <a:p>
            <a:pPr lvl="1">
              <a:spcBef>
                <a:spcPts val="200"/>
              </a:spcBef>
              <a:spcAft>
                <a:spcPts val="200"/>
              </a:spcAft>
            </a:pPr>
            <a:endParaRPr lang="en-US" dirty="0" smtClean="0"/>
          </a:p>
          <a:p>
            <a:pPr lvl="1">
              <a:spcBef>
                <a:spcPts val="200"/>
              </a:spcBef>
              <a:spcAft>
                <a:spcPts val="200"/>
              </a:spcAft>
            </a:pPr>
            <a:r>
              <a:rPr lang="en-US" dirty="0" smtClean="0"/>
              <a:t>Ownership can be checked by typing “ ls -lrt “</a:t>
            </a:r>
          </a:p>
        </p:txBody>
      </p:sp>
      <p:sp>
        <p:nvSpPr>
          <p:cNvPr id="4" name="Slide Number Placeholder 3"/>
          <p:cNvSpPr>
            <a:spLocks noGrp="1"/>
          </p:cNvSpPr>
          <p:nvPr>
            <p:ph type="sldNum" sz="quarter" idx="12"/>
          </p:nvPr>
        </p:nvSpPr>
        <p:spPr/>
        <p:txBody>
          <a:bodyPr/>
          <a:lstStyle/>
          <a:p>
            <a:fld id="{5A0614AE-7DA6-4443-9A06-FA7BD7CD666D}" type="slidenum">
              <a:rPr lang="en-US" smtClean="0"/>
              <a:pPr/>
              <a:t>127</a:t>
            </a:fld>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457200" y="1828800"/>
            <a:ext cx="9223861" cy="3352800"/>
          </a:xfrm>
          <a:prstGeom prst="rect">
            <a:avLst/>
          </a:prstGeom>
        </p:spPr>
      </p:pic>
    </p:spTree>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smtClean="0"/>
              <a:t>Hadoop Installation (Cont.) </a:t>
            </a:r>
            <a:endParaRPr lang="en-US" dirty="0"/>
          </a:p>
        </p:txBody>
      </p:sp>
      <p:sp>
        <p:nvSpPr>
          <p:cNvPr id="3" name="Content Placeholder 2"/>
          <p:cNvSpPr>
            <a:spLocks noGrp="1"/>
          </p:cNvSpPr>
          <p:nvPr>
            <p:ph idx="1"/>
          </p:nvPr>
        </p:nvSpPr>
        <p:spPr>
          <a:xfrm>
            <a:off x="533400" y="1092200"/>
            <a:ext cx="8915400" cy="5348288"/>
          </a:xfrm>
        </p:spPr>
        <p:txBody>
          <a:bodyPr>
            <a:noAutofit/>
          </a:bodyPr>
          <a:lstStyle/>
          <a:p>
            <a:pPr lvl="1">
              <a:spcBef>
                <a:spcPts val="200"/>
              </a:spcBef>
              <a:spcAft>
                <a:spcPts val="200"/>
              </a:spcAft>
            </a:pPr>
            <a:r>
              <a:rPr lang="en-US" dirty="0" smtClean="0"/>
              <a:t>All the commands are provided in a text file for </a:t>
            </a:r>
            <a:r>
              <a:rPr lang="en-US" dirty="0" err="1" smtClean="0"/>
              <a:t>ease.After</a:t>
            </a:r>
            <a:r>
              <a:rPr lang="en-US" dirty="0" smtClean="0"/>
              <a:t> copying the </a:t>
            </a:r>
            <a:r>
              <a:rPr lang="en-US" dirty="0" err="1" smtClean="0"/>
              <a:t>hadoop</a:t>
            </a:r>
            <a:r>
              <a:rPr lang="en-US" dirty="0" smtClean="0"/>
              <a:t> tar file  extract it according to the commands given.</a:t>
            </a:r>
          </a:p>
          <a:p>
            <a:pPr lvl="1">
              <a:spcBef>
                <a:spcPts val="200"/>
              </a:spcBef>
              <a:spcAft>
                <a:spcPts val="200"/>
              </a:spcAft>
            </a:pPr>
            <a:endParaRPr lang="en-US" dirty="0" smtClean="0"/>
          </a:p>
          <a:p>
            <a:pPr marL="0" lvl="1" indent="0">
              <a:spcBef>
                <a:spcPts val="200"/>
              </a:spcBef>
              <a:spcAft>
                <a:spcPts val="200"/>
              </a:spcAft>
              <a:buNone/>
            </a:pPr>
            <a:endParaRPr lang="en-US" dirty="0" smtClean="0"/>
          </a:p>
          <a:p>
            <a:pPr lvl="1">
              <a:spcBef>
                <a:spcPts val="200"/>
              </a:spcBef>
              <a:spcAft>
                <a:spcPts val="200"/>
              </a:spcAft>
            </a:pPr>
            <a:endParaRPr lang="en-US" dirty="0" smtClean="0"/>
          </a:p>
          <a:p>
            <a:pPr lvl="1">
              <a:spcBef>
                <a:spcPts val="200"/>
              </a:spcBef>
              <a:spcAft>
                <a:spcPts val="200"/>
              </a:spcAft>
            </a:pPr>
            <a:endParaRPr lang="en-US" dirty="0" smtClean="0"/>
          </a:p>
          <a:p>
            <a:pPr lvl="1">
              <a:spcBef>
                <a:spcPts val="200"/>
              </a:spcBef>
              <a:spcAft>
                <a:spcPts val="200"/>
              </a:spcAft>
            </a:pPr>
            <a:endParaRPr lang="en-US" dirty="0" smtClean="0"/>
          </a:p>
          <a:p>
            <a:pPr lvl="1">
              <a:spcBef>
                <a:spcPts val="200"/>
              </a:spcBef>
              <a:spcAft>
                <a:spcPts val="200"/>
              </a:spcAft>
            </a:pPr>
            <a:endParaRPr lang="en-US" dirty="0" smtClean="0"/>
          </a:p>
          <a:p>
            <a:pPr lvl="1">
              <a:spcBef>
                <a:spcPts val="200"/>
              </a:spcBef>
              <a:spcAft>
                <a:spcPts val="200"/>
              </a:spcAft>
            </a:pPr>
            <a:endParaRPr lang="en-US" dirty="0" smtClean="0"/>
          </a:p>
          <a:p>
            <a:pPr lvl="1">
              <a:spcBef>
                <a:spcPts val="200"/>
              </a:spcBef>
              <a:spcAft>
                <a:spcPts val="200"/>
              </a:spcAft>
            </a:pPr>
            <a:endParaRPr lang="en-US" dirty="0" smtClean="0"/>
          </a:p>
          <a:p>
            <a:pPr lvl="1">
              <a:spcBef>
                <a:spcPts val="200"/>
              </a:spcBef>
              <a:spcAft>
                <a:spcPts val="200"/>
              </a:spcAft>
            </a:pPr>
            <a:endParaRPr lang="en-US" dirty="0" smtClean="0"/>
          </a:p>
          <a:p>
            <a:pPr lvl="1">
              <a:spcBef>
                <a:spcPts val="200"/>
              </a:spcBef>
              <a:spcAft>
                <a:spcPts val="200"/>
              </a:spcAft>
            </a:pPr>
            <a:endParaRPr lang="en-US" dirty="0" smtClean="0"/>
          </a:p>
          <a:p>
            <a:pPr lvl="1">
              <a:spcBef>
                <a:spcPts val="200"/>
              </a:spcBef>
              <a:spcAft>
                <a:spcPts val="200"/>
              </a:spcAft>
            </a:pPr>
            <a:endParaRPr lang="en-US" dirty="0" smtClean="0"/>
          </a:p>
          <a:p>
            <a:pPr lvl="1">
              <a:spcBef>
                <a:spcPts val="200"/>
              </a:spcBef>
              <a:spcAft>
                <a:spcPts val="200"/>
              </a:spcAft>
            </a:pPr>
            <a:endParaRPr lang="en-US" dirty="0"/>
          </a:p>
          <a:p>
            <a:pPr lvl="1">
              <a:spcBef>
                <a:spcPts val="200"/>
              </a:spcBef>
              <a:spcAft>
                <a:spcPts val="200"/>
              </a:spcAft>
            </a:pPr>
            <a:endParaRPr lang="en-US" dirty="0" smtClean="0"/>
          </a:p>
          <a:p>
            <a:pPr lvl="1">
              <a:spcBef>
                <a:spcPts val="200"/>
              </a:spcBef>
              <a:spcAft>
                <a:spcPts val="200"/>
              </a:spcAft>
            </a:pPr>
            <a:r>
              <a:rPr lang="en-US" dirty="0" smtClean="0"/>
              <a:t>Ownership can be checked by typing “ ls -lrt “</a:t>
            </a:r>
          </a:p>
        </p:txBody>
      </p:sp>
      <p:sp>
        <p:nvSpPr>
          <p:cNvPr id="4" name="Slide Number Placeholder 3"/>
          <p:cNvSpPr>
            <a:spLocks noGrp="1"/>
          </p:cNvSpPr>
          <p:nvPr>
            <p:ph type="sldNum" sz="quarter" idx="12"/>
          </p:nvPr>
        </p:nvSpPr>
        <p:spPr/>
        <p:txBody>
          <a:bodyPr/>
          <a:lstStyle/>
          <a:p>
            <a:fld id="{5A0614AE-7DA6-4443-9A06-FA7BD7CD666D}" type="slidenum">
              <a:rPr lang="en-US" smtClean="0"/>
              <a:pPr/>
              <a:t>128</a:t>
            </a:fld>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595312" y="2209800"/>
            <a:ext cx="9067800" cy="2743200"/>
          </a:xfrm>
          <a:prstGeom prst="rect">
            <a:avLst/>
          </a:prstGeom>
        </p:spPr>
      </p:pic>
    </p:spTree>
    <p:extLst>
      <p:ext uri="{BB962C8B-B14F-4D97-AF65-F5344CB8AC3E}">
        <p14:creationId xmlns:p14="http://schemas.microsoft.com/office/powerpoint/2010/main" xmlns="" val="143514139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D:\Personal\Corporate Training\BigDataAnalytic\Presentation\images.jpg"/>
          <p:cNvPicPr>
            <a:picLocks noChangeAspect="1" noChangeArrowheads="1"/>
          </p:cNvPicPr>
          <p:nvPr/>
        </p:nvPicPr>
        <p:blipFill>
          <a:blip r:embed="rId2"/>
          <a:srcRect/>
          <a:stretch>
            <a:fillRect/>
          </a:stretch>
        </p:blipFill>
        <p:spPr bwMode="auto">
          <a:xfrm>
            <a:off x="1160833" y="357166"/>
            <a:ext cx="7739082" cy="1071570"/>
          </a:xfrm>
          <a:prstGeom prst="rect">
            <a:avLst/>
          </a:prstGeom>
          <a:ln>
            <a:noFill/>
          </a:ln>
          <a:effectLst>
            <a:softEdge rad="112500"/>
          </a:effectLst>
        </p:spPr>
      </p:pic>
      <p:pic>
        <p:nvPicPr>
          <p:cNvPr id="7" name="Picture 4" descr="D:\Personal\Corporate Training\BigDataAnalytic\Presentation\biggest-data-challenges-for-big-data-marketing-BRITE.jpg"/>
          <p:cNvPicPr>
            <a:picLocks noChangeAspect="1" noChangeArrowheads="1"/>
          </p:cNvPicPr>
          <p:nvPr/>
        </p:nvPicPr>
        <p:blipFill>
          <a:blip r:embed="rId3"/>
          <a:srcRect/>
          <a:stretch>
            <a:fillRect/>
          </a:stretch>
        </p:blipFill>
        <p:spPr bwMode="auto">
          <a:xfrm>
            <a:off x="1238224" y="1428736"/>
            <a:ext cx="7584334" cy="5000636"/>
          </a:xfrm>
          <a:prstGeom prst="rect">
            <a:avLst/>
          </a:prstGeom>
          <a:noFill/>
        </p:spPr>
      </p:pic>
    </p:spTree>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smtClean="0"/>
              <a:t>Changing </a:t>
            </a:r>
            <a:r>
              <a:rPr dirty="0" err="1" smtClean="0"/>
              <a:t>hadoop</a:t>
            </a:r>
            <a:r>
              <a:rPr dirty="0" smtClean="0"/>
              <a:t> configuration files </a:t>
            </a:r>
            <a:endParaRPr lang="en-US" dirty="0"/>
          </a:p>
        </p:txBody>
      </p:sp>
      <p:sp>
        <p:nvSpPr>
          <p:cNvPr id="3" name="Content Placeholder 2"/>
          <p:cNvSpPr>
            <a:spLocks noGrp="1"/>
          </p:cNvSpPr>
          <p:nvPr>
            <p:ph idx="1"/>
          </p:nvPr>
        </p:nvSpPr>
        <p:spPr>
          <a:xfrm>
            <a:off x="533400" y="1128712"/>
            <a:ext cx="8915400" cy="5348288"/>
          </a:xfrm>
        </p:spPr>
        <p:txBody>
          <a:bodyPr>
            <a:noAutofit/>
          </a:bodyPr>
          <a:lstStyle/>
          <a:p>
            <a:pPr>
              <a:spcBef>
                <a:spcPts val="200"/>
              </a:spcBef>
              <a:spcAft>
                <a:spcPts val="200"/>
              </a:spcAft>
            </a:pPr>
            <a:r>
              <a:rPr lang="en-IN" u="sng" dirty="0" smtClean="0"/>
              <a:t>All the files are in /</a:t>
            </a:r>
            <a:r>
              <a:rPr lang="en-IN" u="sng" dirty="0" err="1" smtClean="0"/>
              <a:t>usr</a:t>
            </a:r>
            <a:r>
              <a:rPr lang="en-IN" u="sng" dirty="0" smtClean="0"/>
              <a:t>/local/</a:t>
            </a:r>
            <a:r>
              <a:rPr lang="en-IN" u="sng" dirty="0" err="1" smtClean="0"/>
              <a:t>hadoop</a:t>
            </a:r>
            <a:r>
              <a:rPr lang="en-IN" u="sng" dirty="0" smtClean="0"/>
              <a:t>/</a:t>
            </a:r>
            <a:r>
              <a:rPr lang="en-IN" u="sng" dirty="0" err="1" smtClean="0"/>
              <a:t>etc</a:t>
            </a:r>
            <a:r>
              <a:rPr lang="en-IN" u="sng" dirty="0" smtClean="0"/>
              <a:t>/</a:t>
            </a:r>
            <a:r>
              <a:rPr lang="en-IN" u="sng" dirty="0" err="1" smtClean="0"/>
              <a:t>hadoop</a:t>
            </a:r>
            <a:r>
              <a:rPr lang="en-IN" u="sng" dirty="0" smtClean="0"/>
              <a:t>/</a:t>
            </a:r>
          </a:p>
          <a:p>
            <a:pPr>
              <a:spcBef>
                <a:spcPts val="200"/>
              </a:spcBef>
              <a:spcAft>
                <a:spcPts val="200"/>
              </a:spcAft>
            </a:pPr>
            <a:r>
              <a:rPr lang="en-IN" dirty="0" smtClean="0"/>
              <a:t>In </a:t>
            </a:r>
            <a:r>
              <a:rPr lang="en-IN" b="1" dirty="0" smtClean="0"/>
              <a:t>hadoop-env.sh</a:t>
            </a:r>
            <a:r>
              <a:rPr lang="en-IN" dirty="0" smtClean="0"/>
              <a:t> add,</a:t>
            </a:r>
          </a:p>
          <a:p>
            <a:pPr>
              <a:spcBef>
                <a:spcPts val="200"/>
              </a:spcBef>
              <a:spcAft>
                <a:spcPts val="200"/>
              </a:spcAft>
            </a:pPr>
            <a:r>
              <a:rPr lang="en-IN" dirty="0" smtClean="0"/>
              <a:t>   export </a:t>
            </a:r>
            <a:r>
              <a:rPr lang="en-IN" dirty="0"/>
              <a:t>JAVA_HOME=/</a:t>
            </a:r>
            <a:r>
              <a:rPr lang="en-IN" dirty="0" err="1" smtClean="0"/>
              <a:t>usr</a:t>
            </a:r>
            <a:r>
              <a:rPr lang="en-IN" dirty="0" smtClean="0"/>
              <a:t>/lib/</a:t>
            </a:r>
            <a:r>
              <a:rPr lang="en-IN" dirty="0" err="1" smtClean="0"/>
              <a:t>jvm</a:t>
            </a:r>
            <a:r>
              <a:rPr lang="en-IN" dirty="0" smtClean="0"/>
              <a:t>/</a:t>
            </a:r>
            <a:r>
              <a:rPr lang="en-IN" dirty="0" err="1" smtClean="0"/>
              <a:t>jdk</a:t>
            </a:r>
            <a:r>
              <a:rPr lang="en-IN" dirty="0" smtClean="0"/>
              <a:t>/&lt;java  version should be mentioned here&gt;</a:t>
            </a:r>
            <a:endParaRPr lang="en-US" dirty="0"/>
          </a:p>
          <a:p>
            <a:pPr>
              <a:spcBef>
                <a:spcPts val="200"/>
              </a:spcBef>
              <a:spcAft>
                <a:spcPts val="200"/>
              </a:spcAft>
            </a:pPr>
            <a:endParaRPr lang="en-IN" sz="700" i="1" dirty="0"/>
          </a:p>
          <a:p>
            <a:pPr>
              <a:spcBef>
                <a:spcPts val="200"/>
              </a:spcBef>
              <a:spcAft>
                <a:spcPts val="200"/>
              </a:spcAft>
            </a:pPr>
            <a:r>
              <a:rPr lang="en-IN" dirty="0" smtClean="0"/>
              <a:t>In </a:t>
            </a:r>
            <a:r>
              <a:rPr lang="en-IN" b="1" dirty="0" smtClean="0"/>
              <a:t>core-site.xml</a:t>
            </a:r>
            <a:r>
              <a:rPr lang="en-IN" dirty="0" smtClean="0"/>
              <a:t> add following between configuration tabs,</a:t>
            </a:r>
          </a:p>
          <a:p>
            <a:pPr>
              <a:spcBef>
                <a:spcPts val="200"/>
              </a:spcBef>
              <a:spcAft>
                <a:spcPts val="200"/>
              </a:spcAft>
            </a:pPr>
            <a:r>
              <a:rPr lang="en-IN" i="1" dirty="0" smtClean="0"/>
              <a:t>&lt;property&gt; </a:t>
            </a:r>
          </a:p>
          <a:p>
            <a:pPr>
              <a:spcBef>
                <a:spcPts val="200"/>
              </a:spcBef>
              <a:spcAft>
                <a:spcPts val="200"/>
              </a:spcAft>
            </a:pPr>
            <a:r>
              <a:rPr lang="en-IN" i="1" dirty="0" smtClean="0"/>
              <a:t>	&lt;name&gt;fs.default.name&lt;/name&gt; </a:t>
            </a:r>
          </a:p>
          <a:p>
            <a:pPr>
              <a:spcBef>
                <a:spcPts val="200"/>
              </a:spcBef>
              <a:spcAft>
                <a:spcPts val="200"/>
              </a:spcAft>
            </a:pPr>
            <a:r>
              <a:rPr lang="en-IN" i="1" dirty="0" smtClean="0"/>
              <a:t>	&lt;value&gt;hdfs://localhost:9000&lt;/value&gt;</a:t>
            </a:r>
          </a:p>
          <a:p>
            <a:pPr>
              <a:spcBef>
                <a:spcPts val="200"/>
              </a:spcBef>
              <a:spcAft>
                <a:spcPts val="200"/>
              </a:spcAft>
            </a:pPr>
            <a:r>
              <a:rPr lang="en-IN" i="1" dirty="0" smtClean="0"/>
              <a:t>&lt;/property&gt;</a:t>
            </a:r>
          </a:p>
          <a:p>
            <a:pPr>
              <a:spcBef>
                <a:spcPts val="200"/>
              </a:spcBef>
              <a:spcAft>
                <a:spcPts val="200"/>
              </a:spcAft>
            </a:pPr>
            <a:r>
              <a:rPr lang="en-IN" dirty="0"/>
              <a:t>In </a:t>
            </a:r>
            <a:r>
              <a:rPr lang="en-IN" b="1" dirty="0" smtClean="0"/>
              <a:t>yarn-site.xml</a:t>
            </a:r>
            <a:r>
              <a:rPr lang="en-IN" dirty="0" smtClean="0"/>
              <a:t> </a:t>
            </a:r>
            <a:r>
              <a:rPr lang="en-IN" dirty="0"/>
              <a:t>add following between configuration tabs,</a:t>
            </a:r>
          </a:p>
          <a:p>
            <a:pPr>
              <a:spcBef>
                <a:spcPts val="200"/>
              </a:spcBef>
              <a:spcAft>
                <a:spcPts val="200"/>
              </a:spcAft>
            </a:pPr>
            <a:r>
              <a:rPr lang="en-IN" i="1" dirty="0" smtClean="0"/>
              <a:t>&lt;property</a:t>
            </a:r>
            <a:r>
              <a:rPr lang="en-IN" dirty="0" smtClean="0"/>
              <a:t>&gt; </a:t>
            </a:r>
            <a:endParaRPr lang="en-IN" dirty="0"/>
          </a:p>
          <a:p>
            <a:pPr>
              <a:spcBef>
                <a:spcPts val="200"/>
              </a:spcBef>
              <a:spcAft>
                <a:spcPts val="200"/>
              </a:spcAft>
            </a:pPr>
            <a:r>
              <a:rPr lang="en-IN" sz="1600" dirty="0" smtClean="0"/>
              <a:t>	&lt;</a:t>
            </a:r>
            <a:r>
              <a:rPr lang="en-IN" sz="1600" i="1" dirty="0" smtClean="0"/>
              <a:t>name&gt; </a:t>
            </a:r>
            <a:r>
              <a:rPr lang="en-IN" sz="1600" i="1" dirty="0" err="1" smtClean="0"/>
              <a:t>yarn.nodemanager.aux</a:t>
            </a:r>
            <a:r>
              <a:rPr lang="en-IN" sz="1600" i="1" dirty="0" smtClean="0"/>
              <a:t>-services&lt;/</a:t>
            </a:r>
            <a:r>
              <a:rPr lang="en-IN" sz="1600" i="1" dirty="0"/>
              <a:t>name</a:t>
            </a:r>
            <a:r>
              <a:rPr lang="en-IN" sz="1600" i="1" dirty="0" smtClean="0"/>
              <a:t>&gt;</a:t>
            </a:r>
          </a:p>
          <a:p>
            <a:pPr>
              <a:spcBef>
                <a:spcPts val="200"/>
              </a:spcBef>
              <a:spcAft>
                <a:spcPts val="200"/>
              </a:spcAft>
            </a:pPr>
            <a:r>
              <a:rPr lang="en-IN" sz="1600" i="1" dirty="0"/>
              <a:t>	</a:t>
            </a:r>
            <a:r>
              <a:rPr lang="en-IN" sz="1600" dirty="0" smtClean="0"/>
              <a:t>&lt;</a:t>
            </a:r>
            <a:r>
              <a:rPr lang="en-IN" sz="1600" dirty="0"/>
              <a:t>value&gt;</a:t>
            </a:r>
            <a:r>
              <a:rPr lang="en-IN" sz="1600" dirty="0" err="1"/>
              <a:t>mapreduce_shuffle</a:t>
            </a:r>
            <a:r>
              <a:rPr lang="en-IN" sz="1600" dirty="0"/>
              <a:t>&lt;/value&gt; </a:t>
            </a:r>
          </a:p>
          <a:p>
            <a:pPr>
              <a:spcBef>
                <a:spcPts val="200"/>
              </a:spcBef>
              <a:spcAft>
                <a:spcPts val="200"/>
              </a:spcAft>
            </a:pPr>
            <a:r>
              <a:rPr lang="en-IN" sz="1600" dirty="0" smtClean="0"/>
              <a:t>	</a:t>
            </a:r>
            <a:r>
              <a:rPr lang="en-US" sz="1600" dirty="0"/>
              <a:t>&lt;/property&gt;</a:t>
            </a:r>
          </a:p>
          <a:p>
            <a:pPr>
              <a:spcBef>
                <a:spcPts val="200"/>
              </a:spcBef>
              <a:spcAft>
                <a:spcPts val="200"/>
              </a:spcAft>
            </a:pPr>
            <a:r>
              <a:rPr lang="en-US" sz="1600" dirty="0"/>
              <a:t>	&lt;property&gt;</a:t>
            </a:r>
            <a:endParaRPr lang="en-IN" sz="1600" dirty="0"/>
          </a:p>
          <a:p>
            <a:pPr>
              <a:spcBef>
                <a:spcPts val="200"/>
              </a:spcBef>
              <a:spcAft>
                <a:spcPts val="200"/>
              </a:spcAft>
            </a:pPr>
            <a:r>
              <a:rPr lang="en-IN" sz="1600" dirty="0"/>
              <a:t>	&lt;name&gt;</a:t>
            </a:r>
            <a:r>
              <a:rPr lang="en-IN" sz="1600" dirty="0" err="1"/>
              <a:t>yarn.nodemanager.aux-services.mapreduce.shuffle.class</a:t>
            </a:r>
            <a:r>
              <a:rPr lang="en-IN" sz="1600" dirty="0"/>
              <a:t>&lt;/name&gt;</a:t>
            </a:r>
          </a:p>
          <a:p>
            <a:pPr>
              <a:spcBef>
                <a:spcPts val="200"/>
              </a:spcBef>
              <a:spcAft>
                <a:spcPts val="200"/>
              </a:spcAft>
            </a:pPr>
            <a:r>
              <a:rPr lang="en-IN" sz="1600" dirty="0"/>
              <a:t> </a:t>
            </a:r>
            <a:r>
              <a:rPr lang="en-IN" sz="1600" dirty="0" smtClean="0"/>
              <a:t>	&lt;</a:t>
            </a:r>
            <a:r>
              <a:rPr lang="en-IN" sz="1600" dirty="0"/>
              <a:t>value&gt;</a:t>
            </a:r>
            <a:r>
              <a:rPr lang="en-IN" sz="1600" dirty="0" err="1"/>
              <a:t>org.apache.hadoop.mapred.ShuffleHandler</a:t>
            </a:r>
            <a:r>
              <a:rPr lang="en-IN" sz="1600" dirty="0"/>
              <a:t>&lt;/value&gt;</a:t>
            </a:r>
          </a:p>
          <a:p>
            <a:pPr>
              <a:spcBef>
                <a:spcPts val="200"/>
              </a:spcBef>
              <a:spcAft>
                <a:spcPts val="200"/>
              </a:spcAft>
            </a:pPr>
            <a:r>
              <a:rPr lang="en-IN" sz="1600" dirty="0"/>
              <a:t>	&lt;/property&gt;</a:t>
            </a:r>
          </a:p>
        </p:txBody>
      </p:sp>
      <p:sp>
        <p:nvSpPr>
          <p:cNvPr id="4" name="Slide Number Placeholder 3"/>
          <p:cNvSpPr>
            <a:spLocks noGrp="1"/>
          </p:cNvSpPr>
          <p:nvPr>
            <p:ph type="sldNum" sz="quarter" idx="12"/>
          </p:nvPr>
        </p:nvSpPr>
        <p:spPr/>
        <p:txBody>
          <a:bodyPr/>
          <a:lstStyle/>
          <a:p>
            <a:fld id="{5A0614AE-7DA6-4443-9A06-FA7BD7CD666D}" type="slidenum">
              <a:rPr lang="en-US" smtClean="0"/>
              <a:pPr/>
              <a:t>129</a:t>
            </a:fld>
            <a:endParaRPr lang="en-US" dirty="0"/>
          </a:p>
        </p:txBody>
      </p:sp>
    </p:spTree>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smtClean="0"/>
              <a:t>Changing </a:t>
            </a:r>
            <a:r>
              <a:rPr dirty="0" err="1" smtClean="0"/>
              <a:t>hadoop</a:t>
            </a:r>
            <a:r>
              <a:rPr dirty="0" smtClean="0"/>
              <a:t> configuration files (Cont.) </a:t>
            </a:r>
            <a:endParaRPr lang="en-US" dirty="0"/>
          </a:p>
        </p:txBody>
      </p:sp>
      <p:sp>
        <p:nvSpPr>
          <p:cNvPr id="3" name="Content Placeholder 2"/>
          <p:cNvSpPr>
            <a:spLocks noGrp="1"/>
          </p:cNvSpPr>
          <p:nvPr>
            <p:ph idx="1"/>
          </p:nvPr>
        </p:nvSpPr>
        <p:spPr>
          <a:xfrm>
            <a:off x="533400" y="990600"/>
            <a:ext cx="8915400" cy="5262979"/>
          </a:xfrm>
        </p:spPr>
        <p:txBody>
          <a:bodyPr>
            <a:spAutoFit/>
          </a:bodyPr>
          <a:lstStyle/>
          <a:p>
            <a:pPr>
              <a:spcBef>
                <a:spcPts val="0"/>
              </a:spcBef>
              <a:spcAft>
                <a:spcPts val="0"/>
              </a:spcAft>
            </a:pPr>
            <a:r>
              <a:rPr lang="en-US" sz="1600" dirty="0" smtClean="0"/>
              <a:t>In </a:t>
            </a:r>
            <a:r>
              <a:rPr lang="en-US" sz="1600" b="1" dirty="0" smtClean="0"/>
              <a:t>mapred-site.xml copy the </a:t>
            </a:r>
            <a:r>
              <a:rPr lang="en-US" sz="1600" b="1" dirty="0" err="1" smtClean="0"/>
              <a:t>mapred-site.xml.template</a:t>
            </a:r>
            <a:r>
              <a:rPr lang="en-US" sz="1600" b="1" dirty="0" smtClean="0"/>
              <a:t> and rename it to mapred-site.xml &amp;</a:t>
            </a:r>
            <a:r>
              <a:rPr lang="en-US" sz="1600" dirty="0" smtClean="0"/>
              <a:t> add following between configuration tabs,</a:t>
            </a:r>
          </a:p>
          <a:p>
            <a:pPr>
              <a:spcBef>
                <a:spcPts val="0"/>
              </a:spcBef>
              <a:spcAft>
                <a:spcPts val="0"/>
              </a:spcAft>
            </a:pPr>
            <a:endParaRPr lang="en-US" sz="1600" i="1" dirty="0" smtClean="0"/>
          </a:p>
          <a:p>
            <a:pPr>
              <a:spcBef>
                <a:spcPts val="0"/>
              </a:spcBef>
              <a:spcAft>
                <a:spcPts val="0"/>
              </a:spcAft>
            </a:pPr>
            <a:r>
              <a:rPr lang="en-US" sz="1600" i="1" dirty="0" smtClean="0"/>
              <a:t>&lt;property&gt; </a:t>
            </a:r>
          </a:p>
          <a:p>
            <a:pPr>
              <a:spcBef>
                <a:spcPts val="0"/>
              </a:spcBef>
              <a:spcAft>
                <a:spcPts val="0"/>
              </a:spcAft>
            </a:pPr>
            <a:r>
              <a:rPr lang="en-US" sz="1600" i="1" dirty="0" smtClean="0"/>
              <a:t>	&lt;name&gt;mapreduce.framework.name&lt;/name&gt; </a:t>
            </a:r>
          </a:p>
          <a:p>
            <a:pPr>
              <a:spcBef>
                <a:spcPts val="0"/>
              </a:spcBef>
              <a:spcAft>
                <a:spcPts val="0"/>
              </a:spcAft>
            </a:pPr>
            <a:r>
              <a:rPr lang="en-US" sz="1600" i="1" dirty="0" smtClean="0"/>
              <a:t>	&lt;value&gt;yarn&lt;/value&gt;</a:t>
            </a:r>
          </a:p>
          <a:p>
            <a:pPr>
              <a:spcBef>
                <a:spcPts val="0"/>
              </a:spcBef>
              <a:spcAft>
                <a:spcPts val="0"/>
              </a:spcAft>
            </a:pPr>
            <a:r>
              <a:rPr lang="en-US" sz="1600" i="1" dirty="0" smtClean="0"/>
              <a:t>&lt;/property&gt;</a:t>
            </a:r>
          </a:p>
          <a:p>
            <a:pPr>
              <a:spcBef>
                <a:spcPts val="0"/>
              </a:spcBef>
              <a:spcAft>
                <a:spcPts val="0"/>
              </a:spcAft>
            </a:pPr>
            <a:endParaRPr lang="en-US" sz="1600" dirty="0"/>
          </a:p>
          <a:p>
            <a:pPr>
              <a:spcBef>
                <a:spcPts val="0"/>
              </a:spcBef>
              <a:spcAft>
                <a:spcPts val="0"/>
              </a:spcAft>
            </a:pPr>
            <a:r>
              <a:rPr lang="en-US" sz="1600" dirty="0" smtClean="0"/>
              <a:t>In </a:t>
            </a:r>
            <a:r>
              <a:rPr lang="en-US" sz="1600" b="1" dirty="0" smtClean="0"/>
              <a:t>hdfs-site.xml</a:t>
            </a:r>
            <a:r>
              <a:rPr lang="en-US" sz="1600" dirty="0" smtClean="0"/>
              <a:t> add following between configuration tabs,</a:t>
            </a:r>
          </a:p>
          <a:p>
            <a:pPr>
              <a:spcBef>
                <a:spcPts val="0"/>
              </a:spcBef>
              <a:spcAft>
                <a:spcPts val="0"/>
              </a:spcAft>
            </a:pPr>
            <a:r>
              <a:rPr lang="en-US" sz="1600" i="1" dirty="0" smtClean="0"/>
              <a:t>&lt;property&gt; </a:t>
            </a:r>
          </a:p>
          <a:p>
            <a:pPr>
              <a:spcBef>
                <a:spcPts val="0"/>
              </a:spcBef>
              <a:spcAft>
                <a:spcPts val="0"/>
              </a:spcAft>
            </a:pPr>
            <a:r>
              <a:rPr lang="en-US" sz="1600" i="1" dirty="0" smtClean="0"/>
              <a:t>	&lt;name&gt;dfs.replication&lt;/name&gt; </a:t>
            </a:r>
          </a:p>
          <a:p>
            <a:pPr>
              <a:spcBef>
                <a:spcPts val="0"/>
              </a:spcBef>
              <a:spcAft>
                <a:spcPts val="0"/>
              </a:spcAft>
            </a:pPr>
            <a:r>
              <a:rPr lang="en-US" sz="1600" i="1" dirty="0" smtClean="0"/>
              <a:t>	&lt;value&gt;1&lt;/value&gt;</a:t>
            </a:r>
          </a:p>
          <a:p>
            <a:pPr>
              <a:spcBef>
                <a:spcPts val="0"/>
              </a:spcBef>
              <a:spcAft>
                <a:spcPts val="0"/>
              </a:spcAft>
            </a:pPr>
            <a:r>
              <a:rPr lang="en-US" sz="1600" i="1" dirty="0" smtClean="0"/>
              <a:t>&lt;/property&gt;</a:t>
            </a:r>
          </a:p>
          <a:p>
            <a:pPr>
              <a:spcBef>
                <a:spcPts val="0"/>
              </a:spcBef>
              <a:spcAft>
                <a:spcPts val="0"/>
              </a:spcAft>
            </a:pPr>
            <a:r>
              <a:rPr lang="en-US" sz="1600" i="1" dirty="0" smtClean="0"/>
              <a:t>&lt;property&gt;     </a:t>
            </a:r>
          </a:p>
          <a:p>
            <a:pPr>
              <a:spcBef>
                <a:spcPts val="0"/>
              </a:spcBef>
              <a:spcAft>
                <a:spcPts val="0"/>
              </a:spcAft>
            </a:pPr>
            <a:r>
              <a:rPr lang="en-US" sz="1600" i="1" dirty="0" smtClean="0"/>
              <a:t>	&lt;name&gt;dfs.namenode.name.dir&lt;/name&gt;    </a:t>
            </a:r>
          </a:p>
          <a:p>
            <a:pPr>
              <a:spcBef>
                <a:spcPts val="0"/>
              </a:spcBef>
              <a:spcAft>
                <a:spcPts val="0"/>
              </a:spcAft>
            </a:pPr>
            <a:r>
              <a:rPr lang="en-US" sz="1600" i="1" dirty="0" smtClean="0"/>
              <a:t>	 &lt;value&gt;</a:t>
            </a:r>
            <a:r>
              <a:rPr lang="en-IN" sz="1600" i="1" dirty="0" smtClean="0"/>
              <a:t>file</a:t>
            </a:r>
            <a:r>
              <a:rPr lang="en-IN" sz="1600" i="1" dirty="0"/>
              <a:t>:/</a:t>
            </a:r>
            <a:r>
              <a:rPr lang="en-IN" sz="1600" i="1" dirty="0" smtClean="0"/>
              <a:t>home/hduser/mydata/hdfs/namenode</a:t>
            </a:r>
            <a:r>
              <a:rPr lang="en-US" sz="1600" i="1" dirty="0" smtClean="0"/>
              <a:t>&lt;/value&gt;</a:t>
            </a:r>
          </a:p>
          <a:p>
            <a:pPr>
              <a:spcBef>
                <a:spcPts val="0"/>
              </a:spcBef>
              <a:spcAft>
                <a:spcPts val="0"/>
              </a:spcAft>
            </a:pPr>
            <a:r>
              <a:rPr lang="en-US" sz="1600" i="1" dirty="0" smtClean="0"/>
              <a:t> &lt;/property&gt;</a:t>
            </a:r>
          </a:p>
          <a:p>
            <a:pPr>
              <a:spcBef>
                <a:spcPts val="0"/>
              </a:spcBef>
              <a:spcAft>
                <a:spcPts val="0"/>
              </a:spcAft>
            </a:pPr>
            <a:r>
              <a:rPr lang="en-US" sz="1600" i="1" dirty="0" smtClean="0"/>
              <a:t>&lt;property&gt;     </a:t>
            </a:r>
          </a:p>
          <a:p>
            <a:pPr>
              <a:spcBef>
                <a:spcPts val="0"/>
              </a:spcBef>
              <a:spcAft>
                <a:spcPts val="0"/>
              </a:spcAft>
            </a:pPr>
            <a:r>
              <a:rPr lang="en-US" sz="1600" i="1" dirty="0" smtClean="0"/>
              <a:t>	&lt;name&gt;dfs.datanode.data.dir&lt;/name&gt;    </a:t>
            </a:r>
          </a:p>
          <a:p>
            <a:pPr>
              <a:spcBef>
                <a:spcPts val="0"/>
              </a:spcBef>
              <a:spcAft>
                <a:spcPts val="0"/>
              </a:spcAft>
            </a:pPr>
            <a:r>
              <a:rPr lang="en-US" sz="1600" i="1" dirty="0" smtClean="0"/>
              <a:t>	 &lt;value&gt;</a:t>
            </a:r>
            <a:r>
              <a:rPr lang="en-IN" sz="1600" i="1" dirty="0" smtClean="0"/>
              <a:t>file</a:t>
            </a:r>
            <a:r>
              <a:rPr lang="en-IN" sz="1600" i="1" dirty="0"/>
              <a:t>:/</a:t>
            </a:r>
            <a:r>
              <a:rPr lang="en-IN" sz="1600" i="1" dirty="0" smtClean="0"/>
              <a:t>home/hduser/mydata/hdfs/datanode</a:t>
            </a:r>
            <a:r>
              <a:rPr lang="en-IN" sz="1600" dirty="0" smtClean="0"/>
              <a:t>&lt;</a:t>
            </a:r>
            <a:r>
              <a:rPr lang="en-US" sz="1600" i="1" dirty="0" smtClean="0"/>
              <a:t>/value&gt;</a:t>
            </a:r>
          </a:p>
          <a:p>
            <a:pPr>
              <a:spcBef>
                <a:spcPts val="0"/>
              </a:spcBef>
              <a:spcAft>
                <a:spcPts val="0"/>
              </a:spcAft>
            </a:pPr>
            <a:r>
              <a:rPr lang="en-US" sz="1600" i="1" dirty="0" smtClean="0"/>
              <a:t> &lt;/property&gt;</a:t>
            </a:r>
          </a:p>
        </p:txBody>
      </p:sp>
      <p:sp>
        <p:nvSpPr>
          <p:cNvPr id="4" name="Slide Number Placeholder 3"/>
          <p:cNvSpPr>
            <a:spLocks noGrp="1"/>
          </p:cNvSpPr>
          <p:nvPr>
            <p:ph type="sldNum" sz="quarter" idx="12"/>
          </p:nvPr>
        </p:nvSpPr>
        <p:spPr/>
        <p:txBody>
          <a:bodyPr/>
          <a:lstStyle/>
          <a:p>
            <a:fld id="{5A0614AE-7DA6-4443-9A06-FA7BD7CD666D}" type="slidenum">
              <a:rPr lang="en-US" smtClean="0"/>
              <a:pPr/>
              <a:t>130</a:t>
            </a:fld>
            <a:endParaRPr lang="en-US" dirty="0"/>
          </a:p>
        </p:txBody>
      </p:sp>
    </p:spTree>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smtClean="0"/>
              <a:t>Changing </a:t>
            </a:r>
            <a:r>
              <a:rPr dirty="0" err="1" smtClean="0"/>
              <a:t>hadoop</a:t>
            </a:r>
            <a:r>
              <a:rPr dirty="0" smtClean="0"/>
              <a:t> configuration files (Cont.) </a:t>
            </a:r>
            <a:endParaRPr lang="en-US" dirty="0"/>
          </a:p>
        </p:txBody>
      </p:sp>
      <p:sp>
        <p:nvSpPr>
          <p:cNvPr id="3" name="Content Placeholder 2"/>
          <p:cNvSpPr>
            <a:spLocks noGrp="1"/>
          </p:cNvSpPr>
          <p:nvPr>
            <p:ph idx="1"/>
          </p:nvPr>
        </p:nvSpPr>
        <p:spPr>
          <a:xfrm>
            <a:off x="533400" y="1092200"/>
            <a:ext cx="8915400" cy="4742324"/>
          </a:xfrm>
        </p:spPr>
        <p:txBody>
          <a:bodyPr>
            <a:spAutoFit/>
          </a:bodyPr>
          <a:lstStyle/>
          <a:p>
            <a:pPr>
              <a:spcBef>
                <a:spcPts val="0"/>
              </a:spcBef>
              <a:spcAft>
                <a:spcPts val="0"/>
              </a:spcAft>
            </a:pPr>
            <a:r>
              <a:rPr lang="en-US" sz="1600" u="sng" dirty="0" smtClean="0"/>
              <a:t>Finally update your $HOME/.bahsrc</a:t>
            </a:r>
          </a:p>
          <a:p>
            <a:pPr>
              <a:spcBef>
                <a:spcPts val="0"/>
              </a:spcBef>
              <a:spcAft>
                <a:spcPts val="0"/>
              </a:spcAft>
            </a:pPr>
            <a:r>
              <a:rPr lang="en-US" sz="1600" i="1" dirty="0" smtClean="0"/>
              <a:t>cd $HOME</a:t>
            </a:r>
          </a:p>
          <a:p>
            <a:pPr>
              <a:spcBef>
                <a:spcPts val="0"/>
              </a:spcBef>
              <a:spcAft>
                <a:spcPts val="0"/>
              </a:spcAft>
            </a:pPr>
            <a:r>
              <a:rPr lang="en-US" sz="1600" i="1" dirty="0" smtClean="0"/>
              <a:t>vi .bashrc</a:t>
            </a:r>
          </a:p>
          <a:p>
            <a:pPr>
              <a:spcBef>
                <a:spcPts val="0"/>
              </a:spcBef>
              <a:spcAft>
                <a:spcPts val="0"/>
              </a:spcAft>
            </a:pPr>
            <a:endParaRPr lang="en-US" sz="1600" dirty="0" smtClean="0"/>
          </a:p>
          <a:p>
            <a:pPr>
              <a:spcBef>
                <a:spcPts val="0"/>
              </a:spcBef>
              <a:spcAft>
                <a:spcPts val="0"/>
              </a:spcAft>
            </a:pPr>
            <a:r>
              <a:rPr lang="en-US" sz="1600" dirty="0" smtClean="0"/>
              <a:t>Append following lines in the end and save and exit</a:t>
            </a:r>
          </a:p>
          <a:p>
            <a:r>
              <a:rPr lang="en-IN" sz="1600" dirty="0"/>
              <a:t> #Hadoop variables </a:t>
            </a:r>
          </a:p>
          <a:p>
            <a:pPr>
              <a:lnSpc>
                <a:spcPct val="150000"/>
              </a:lnSpc>
              <a:spcBef>
                <a:spcPts val="0"/>
              </a:spcBef>
              <a:spcAft>
                <a:spcPts val="0"/>
              </a:spcAft>
            </a:pPr>
            <a:r>
              <a:rPr lang="en-IN" sz="1600" dirty="0" smtClean="0"/>
              <a:t>	</a:t>
            </a:r>
            <a:r>
              <a:rPr lang="en-IN" sz="1600" i="1" dirty="0" smtClean="0"/>
              <a:t>export </a:t>
            </a:r>
            <a:r>
              <a:rPr lang="en-IN" sz="1600" i="1" dirty="0"/>
              <a:t>JAVA_HOME=/</a:t>
            </a:r>
            <a:r>
              <a:rPr lang="en-IN" sz="1600" i="1" dirty="0" err="1"/>
              <a:t>usr</a:t>
            </a:r>
            <a:r>
              <a:rPr lang="en-IN" sz="1600" i="1" dirty="0"/>
              <a:t>/lib/</a:t>
            </a:r>
            <a:r>
              <a:rPr lang="en-IN" sz="1600" i="1" dirty="0" err="1"/>
              <a:t>jvm</a:t>
            </a:r>
            <a:r>
              <a:rPr lang="en-IN" sz="1600" i="1" dirty="0"/>
              <a:t>/</a:t>
            </a:r>
            <a:r>
              <a:rPr lang="en-IN" sz="1600" i="1" dirty="0" err="1"/>
              <a:t>jdk</a:t>
            </a:r>
            <a:r>
              <a:rPr lang="en-IN" sz="1600" i="1" dirty="0" smtClean="0"/>
              <a:t>/&lt;your java version&gt; </a:t>
            </a:r>
          </a:p>
          <a:p>
            <a:pPr>
              <a:lnSpc>
                <a:spcPct val="150000"/>
              </a:lnSpc>
              <a:spcBef>
                <a:spcPts val="0"/>
              </a:spcBef>
              <a:spcAft>
                <a:spcPts val="0"/>
              </a:spcAft>
            </a:pPr>
            <a:r>
              <a:rPr lang="en-IN" sz="1600" i="1" dirty="0" smtClean="0"/>
              <a:t> 	export </a:t>
            </a:r>
            <a:r>
              <a:rPr lang="en-IN" sz="1600" i="1" dirty="0"/>
              <a:t>HADOOP_INSTALL=/</a:t>
            </a:r>
            <a:r>
              <a:rPr lang="en-IN" sz="1600" i="1" dirty="0" err="1"/>
              <a:t>usr</a:t>
            </a:r>
            <a:r>
              <a:rPr lang="en-IN" sz="1600" i="1" dirty="0"/>
              <a:t>/local/</a:t>
            </a:r>
            <a:r>
              <a:rPr lang="en-IN" sz="1600" i="1" dirty="0" err="1"/>
              <a:t>hadoop</a:t>
            </a:r>
            <a:r>
              <a:rPr lang="en-IN" sz="1600" i="1" dirty="0"/>
              <a:t> </a:t>
            </a:r>
          </a:p>
          <a:p>
            <a:pPr>
              <a:lnSpc>
                <a:spcPct val="150000"/>
              </a:lnSpc>
              <a:spcBef>
                <a:spcPts val="0"/>
              </a:spcBef>
              <a:spcAft>
                <a:spcPts val="0"/>
              </a:spcAft>
            </a:pPr>
            <a:r>
              <a:rPr lang="en-IN" sz="1600" i="1" dirty="0" smtClean="0"/>
              <a:t>	export </a:t>
            </a:r>
            <a:r>
              <a:rPr lang="en-IN" sz="1600" i="1" dirty="0"/>
              <a:t>PATH=$PATH:$HADOOP_INSTALL/bin </a:t>
            </a:r>
            <a:endParaRPr lang="en-IN" sz="1600" i="1" dirty="0" smtClean="0"/>
          </a:p>
          <a:p>
            <a:pPr>
              <a:lnSpc>
                <a:spcPct val="150000"/>
              </a:lnSpc>
              <a:spcBef>
                <a:spcPts val="0"/>
              </a:spcBef>
              <a:spcAft>
                <a:spcPts val="0"/>
              </a:spcAft>
            </a:pPr>
            <a:r>
              <a:rPr lang="en-IN" sz="1600" i="1" dirty="0" smtClean="0"/>
              <a:t>	export </a:t>
            </a:r>
            <a:r>
              <a:rPr lang="en-IN" sz="1600" i="1" dirty="0"/>
              <a:t>PATH=$PATH:$</a:t>
            </a:r>
            <a:r>
              <a:rPr lang="en-IN" sz="1600" i="1" dirty="0" smtClean="0"/>
              <a:t>HADOOP_INSTALL/</a:t>
            </a:r>
            <a:r>
              <a:rPr lang="en-IN" sz="1600" i="1" dirty="0" err="1" smtClean="0"/>
              <a:t>sbin</a:t>
            </a:r>
            <a:endParaRPr lang="en-IN" sz="1600" i="1" dirty="0" smtClean="0"/>
          </a:p>
          <a:p>
            <a:pPr>
              <a:lnSpc>
                <a:spcPct val="150000"/>
              </a:lnSpc>
              <a:spcBef>
                <a:spcPts val="0"/>
              </a:spcBef>
              <a:spcAft>
                <a:spcPts val="0"/>
              </a:spcAft>
            </a:pPr>
            <a:r>
              <a:rPr lang="en-IN" sz="1600" i="1" dirty="0"/>
              <a:t>	</a:t>
            </a:r>
            <a:r>
              <a:rPr lang="en-IN" sz="1600" i="1" dirty="0" smtClean="0"/>
              <a:t>export </a:t>
            </a:r>
            <a:r>
              <a:rPr lang="en-IN" sz="1600" i="1" dirty="0"/>
              <a:t>HADOOP_MAPRED_HOME=$HADOOP_INSTALL </a:t>
            </a:r>
          </a:p>
          <a:p>
            <a:pPr>
              <a:lnSpc>
                <a:spcPct val="150000"/>
              </a:lnSpc>
              <a:spcBef>
                <a:spcPts val="0"/>
              </a:spcBef>
              <a:spcAft>
                <a:spcPts val="0"/>
              </a:spcAft>
            </a:pPr>
            <a:r>
              <a:rPr lang="en-IN" sz="1600" i="1" dirty="0" smtClean="0"/>
              <a:t>	export </a:t>
            </a:r>
            <a:r>
              <a:rPr lang="en-IN" sz="1600" i="1" dirty="0"/>
              <a:t>HADOOP_COMMON_HOME=$</a:t>
            </a:r>
            <a:r>
              <a:rPr lang="en-IN" sz="1600" i="1" dirty="0" smtClean="0"/>
              <a:t>HADOOP_INSTALL</a:t>
            </a:r>
          </a:p>
          <a:p>
            <a:pPr>
              <a:lnSpc>
                <a:spcPct val="150000"/>
              </a:lnSpc>
              <a:spcBef>
                <a:spcPts val="0"/>
              </a:spcBef>
              <a:spcAft>
                <a:spcPts val="0"/>
              </a:spcAft>
            </a:pPr>
            <a:r>
              <a:rPr lang="en-IN" sz="1600" i="1" dirty="0"/>
              <a:t>	</a:t>
            </a:r>
            <a:r>
              <a:rPr lang="en-IN" sz="1600" i="1" dirty="0" smtClean="0"/>
              <a:t>export </a:t>
            </a:r>
            <a:r>
              <a:rPr lang="en-IN" sz="1600" i="1" dirty="0"/>
              <a:t>HADOOP_HDFS_HOME=$HADOOP_INSTALL        </a:t>
            </a:r>
          </a:p>
          <a:p>
            <a:pPr>
              <a:lnSpc>
                <a:spcPct val="150000"/>
              </a:lnSpc>
              <a:spcBef>
                <a:spcPts val="0"/>
              </a:spcBef>
              <a:spcAft>
                <a:spcPts val="0"/>
              </a:spcAft>
            </a:pPr>
            <a:r>
              <a:rPr lang="en-IN" sz="1600" i="1" dirty="0" smtClean="0"/>
              <a:t>	export </a:t>
            </a:r>
            <a:r>
              <a:rPr lang="en-IN" sz="1600" i="1" dirty="0"/>
              <a:t>YARN_HOME=$HADOOP_INSTALL</a:t>
            </a:r>
            <a:endParaRPr lang="en-US" sz="1600" i="1" dirty="0" smtClean="0"/>
          </a:p>
        </p:txBody>
      </p:sp>
      <p:sp>
        <p:nvSpPr>
          <p:cNvPr id="4" name="Slide Number Placeholder 3"/>
          <p:cNvSpPr>
            <a:spLocks noGrp="1"/>
          </p:cNvSpPr>
          <p:nvPr>
            <p:ph type="sldNum" sz="quarter" idx="12"/>
          </p:nvPr>
        </p:nvSpPr>
        <p:spPr/>
        <p:txBody>
          <a:bodyPr/>
          <a:lstStyle/>
          <a:p>
            <a:fld id="{5A0614AE-7DA6-4443-9A06-FA7BD7CD666D}" type="slidenum">
              <a:rPr lang="en-US" smtClean="0"/>
              <a:pPr/>
              <a:t>131</a:t>
            </a:fld>
            <a:endParaRPr lang="en-US" dirty="0"/>
          </a:p>
        </p:txBody>
      </p:sp>
    </p:spTree>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smtClean="0"/>
              <a:t>Changing </a:t>
            </a:r>
            <a:r>
              <a:rPr dirty="0" err="1" smtClean="0"/>
              <a:t>hadoop</a:t>
            </a:r>
            <a:r>
              <a:rPr dirty="0" smtClean="0"/>
              <a:t> configuration files (Cont.) </a:t>
            </a:r>
            <a:endParaRPr lang="en-US" dirty="0"/>
          </a:p>
        </p:txBody>
      </p:sp>
      <p:sp>
        <p:nvSpPr>
          <p:cNvPr id="3" name="Content Placeholder 2"/>
          <p:cNvSpPr>
            <a:spLocks noGrp="1"/>
          </p:cNvSpPr>
          <p:nvPr>
            <p:ph idx="1"/>
          </p:nvPr>
        </p:nvSpPr>
        <p:spPr>
          <a:xfrm>
            <a:off x="533400" y="1092200"/>
            <a:ext cx="8915400" cy="5016758"/>
          </a:xfrm>
        </p:spPr>
        <p:txBody>
          <a:bodyPr>
            <a:spAutoFit/>
          </a:bodyPr>
          <a:lstStyle/>
          <a:p>
            <a:pPr>
              <a:spcBef>
                <a:spcPts val="0"/>
              </a:spcBef>
              <a:spcAft>
                <a:spcPts val="0"/>
              </a:spcAft>
            </a:pPr>
            <a:r>
              <a:rPr lang="en-US" dirty="0" smtClean="0"/>
              <a:t>Checking hadoop version and making directories for  name node and </a:t>
            </a:r>
            <a:r>
              <a:rPr lang="en-US" dirty="0" err="1" smtClean="0"/>
              <a:t>datanode</a:t>
            </a:r>
            <a:r>
              <a:rPr lang="en-US" dirty="0"/>
              <a:t>.</a:t>
            </a:r>
            <a:r>
              <a:rPr lang="en-US" dirty="0" smtClean="0"/>
              <a:t> </a:t>
            </a:r>
            <a:endParaRPr lang="en-US" dirty="0"/>
          </a:p>
          <a:p>
            <a:pPr>
              <a:spcBef>
                <a:spcPts val="0"/>
              </a:spcBef>
              <a:spcAft>
                <a:spcPts val="0"/>
              </a:spcAft>
            </a:pPr>
            <a:endParaRPr lang="en-US" sz="1600" i="1" dirty="0" smtClean="0"/>
          </a:p>
          <a:p>
            <a:pPr>
              <a:spcBef>
                <a:spcPts val="0"/>
              </a:spcBef>
              <a:spcAft>
                <a:spcPts val="0"/>
              </a:spcAft>
            </a:pPr>
            <a:endParaRPr lang="en-US" sz="1600" i="1" dirty="0"/>
          </a:p>
          <a:p>
            <a:pPr>
              <a:spcBef>
                <a:spcPts val="0"/>
              </a:spcBef>
              <a:spcAft>
                <a:spcPts val="0"/>
              </a:spcAft>
            </a:pPr>
            <a:endParaRPr lang="en-US" sz="1600" i="1" dirty="0" smtClean="0"/>
          </a:p>
          <a:p>
            <a:pPr>
              <a:spcBef>
                <a:spcPts val="0"/>
              </a:spcBef>
              <a:spcAft>
                <a:spcPts val="0"/>
              </a:spcAft>
            </a:pPr>
            <a:endParaRPr lang="en-US" sz="1600" i="1" dirty="0"/>
          </a:p>
          <a:p>
            <a:pPr>
              <a:spcBef>
                <a:spcPts val="0"/>
              </a:spcBef>
              <a:spcAft>
                <a:spcPts val="0"/>
              </a:spcAft>
            </a:pPr>
            <a:endParaRPr lang="en-US" sz="1600" i="1" dirty="0" smtClean="0"/>
          </a:p>
          <a:p>
            <a:pPr>
              <a:spcBef>
                <a:spcPts val="0"/>
              </a:spcBef>
              <a:spcAft>
                <a:spcPts val="0"/>
              </a:spcAft>
            </a:pPr>
            <a:endParaRPr lang="en-US" sz="1600" i="1" dirty="0"/>
          </a:p>
          <a:p>
            <a:pPr>
              <a:spcBef>
                <a:spcPts val="0"/>
              </a:spcBef>
              <a:spcAft>
                <a:spcPts val="0"/>
              </a:spcAft>
            </a:pPr>
            <a:endParaRPr lang="en-US" sz="1600" i="1" dirty="0" smtClean="0"/>
          </a:p>
          <a:p>
            <a:pPr>
              <a:spcBef>
                <a:spcPts val="0"/>
              </a:spcBef>
              <a:spcAft>
                <a:spcPts val="0"/>
              </a:spcAft>
            </a:pPr>
            <a:endParaRPr lang="en-US" sz="1600" i="1" dirty="0"/>
          </a:p>
          <a:p>
            <a:pPr>
              <a:spcBef>
                <a:spcPts val="0"/>
              </a:spcBef>
              <a:spcAft>
                <a:spcPts val="0"/>
              </a:spcAft>
            </a:pPr>
            <a:endParaRPr lang="en-US" sz="1600" i="1" dirty="0" smtClean="0"/>
          </a:p>
          <a:p>
            <a:pPr>
              <a:spcBef>
                <a:spcPts val="0"/>
              </a:spcBef>
              <a:spcAft>
                <a:spcPts val="0"/>
              </a:spcAft>
            </a:pPr>
            <a:endParaRPr lang="en-US" sz="1600" i="1" dirty="0"/>
          </a:p>
          <a:p>
            <a:pPr>
              <a:spcBef>
                <a:spcPts val="0"/>
              </a:spcBef>
              <a:spcAft>
                <a:spcPts val="0"/>
              </a:spcAft>
            </a:pPr>
            <a:endParaRPr lang="en-US" sz="1600" i="1" dirty="0" smtClean="0"/>
          </a:p>
          <a:p>
            <a:pPr>
              <a:spcBef>
                <a:spcPts val="0"/>
              </a:spcBef>
              <a:spcAft>
                <a:spcPts val="0"/>
              </a:spcAft>
            </a:pPr>
            <a:endParaRPr lang="en-US" sz="1600" i="1" dirty="0"/>
          </a:p>
          <a:p>
            <a:pPr>
              <a:spcBef>
                <a:spcPts val="0"/>
              </a:spcBef>
              <a:spcAft>
                <a:spcPts val="0"/>
              </a:spcAft>
            </a:pPr>
            <a:endParaRPr lang="en-US" sz="1600" i="1" dirty="0" smtClean="0"/>
          </a:p>
          <a:p>
            <a:pPr>
              <a:spcBef>
                <a:spcPts val="0"/>
              </a:spcBef>
              <a:spcAft>
                <a:spcPts val="0"/>
              </a:spcAft>
            </a:pPr>
            <a:endParaRPr lang="en-US" sz="1600" i="1" dirty="0"/>
          </a:p>
          <a:p>
            <a:pPr>
              <a:spcBef>
                <a:spcPts val="0"/>
              </a:spcBef>
              <a:spcAft>
                <a:spcPts val="0"/>
              </a:spcAft>
            </a:pPr>
            <a:endParaRPr lang="en-US" sz="1600" i="1" dirty="0" smtClean="0"/>
          </a:p>
          <a:p>
            <a:pPr>
              <a:spcBef>
                <a:spcPts val="0"/>
              </a:spcBef>
              <a:spcAft>
                <a:spcPts val="0"/>
              </a:spcAft>
            </a:pPr>
            <a:endParaRPr lang="en-US" sz="1600" i="1" dirty="0"/>
          </a:p>
          <a:p>
            <a:pPr>
              <a:spcBef>
                <a:spcPts val="0"/>
              </a:spcBef>
              <a:spcAft>
                <a:spcPts val="0"/>
              </a:spcAft>
            </a:pPr>
            <a:endParaRPr lang="en-US" sz="1600" i="1" dirty="0" smtClean="0"/>
          </a:p>
          <a:p>
            <a:pPr>
              <a:spcBef>
                <a:spcPts val="0"/>
              </a:spcBef>
              <a:spcAft>
                <a:spcPts val="0"/>
              </a:spcAft>
            </a:pPr>
            <a:endParaRPr lang="en-US" sz="1600" i="1" dirty="0"/>
          </a:p>
          <a:p>
            <a:pPr>
              <a:spcBef>
                <a:spcPts val="0"/>
              </a:spcBef>
              <a:spcAft>
                <a:spcPts val="0"/>
              </a:spcAft>
            </a:pPr>
            <a:endParaRPr lang="en-US" sz="1600" i="1" dirty="0" smtClean="0"/>
          </a:p>
        </p:txBody>
      </p:sp>
      <p:sp>
        <p:nvSpPr>
          <p:cNvPr id="4" name="Slide Number Placeholder 3"/>
          <p:cNvSpPr>
            <a:spLocks noGrp="1"/>
          </p:cNvSpPr>
          <p:nvPr>
            <p:ph type="sldNum" sz="quarter" idx="12"/>
          </p:nvPr>
        </p:nvSpPr>
        <p:spPr/>
        <p:txBody>
          <a:bodyPr/>
          <a:lstStyle/>
          <a:p>
            <a:fld id="{5A0614AE-7DA6-4443-9A06-FA7BD7CD666D}" type="slidenum">
              <a:rPr lang="en-US" smtClean="0"/>
              <a:pPr/>
              <a:t>132</a:t>
            </a:fld>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762000" y="1828800"/>
            <a:ext cx="8288298" cy="3639190"/>
          </a:xfrm>
          <a:prstGeom prst="rect">
            <a:avLst/>
          </a:prstGeom>
        </p:spPr>
      </p:pic>
    </p:spTree>
    <p:extLst>
      <p:ext uri="{BB962C8B-B14F-4D97-AF65-F5344CB8AC3E}">
        <p14:creationId xmlns:p14="http://schemas.microsoft.com/office/powerpoint/2010/main" xmlns="" val="140441619"/>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smtClean="0"/>
              <a:t>Starting Hadoop</a:t>
            </a:r>
            <a:endParaRPr lang="en-US" dirty="0"/>
          </a:p>
        </p:txBody>
      </p:sp>
      <p:sp>
        <p:nvSpPr>
          <p:cNvPr id="3" name="Content Placeholder 2"/>
          <p:cNvSpPr>
            <a:spLocks noGrp="1"/>
          </p:cNvSpPr>
          <p:nvPr>
            <p:ph idx="1"/>
          </p:nvPr>
        </p:nvSpPr>
        <p:spPr>
          <a:xfrm>
            <a:off x="533400" y="1092200"/>
            <a:ext cx="8915400" cy="5041900"/>
          </a:xfrm>
        </p:spPr>
        <p:txBody>
          <a:bodyPr/>
          <a:lstStyle/>
          <a:p>
            <a:pPr lvl="1">
              <a:spcBef>
                <a:spcPts val="200"/>
              </a:spcBef>
              <a:spcAft>
                <a:spcPts val="200"/>
              </a:spcAft>
            </a:pPr>
            <a:r>
              <a:rPr lang="en-US" dirty="0" smtClean="0"/>
              <a:t>Format </a:t>
            </a:r>
            <a:r>
              <a:rPr lang="en-US" dirty="0" err="1" smtClean="0"/>
              <a:t>namenode</a:t>
            </a:r>
            <a:r>
              <a:rPr lang="en-US" dirty="0" smtClean="0"/>
              <a:t> and start all daemons,</a:t>
            </a:r>
          </a:p>
          <a:p>
            <a:endParaRPr lang="en-US" dirty="0"/>
          </a:p>
        </p:txBody>
      </p:sp>
      <p:sp>
        <p:nvSpPr>
          <p:cNvPr id="4" name="Slide Number Placeholder 3"/>
          <p:cNvSpPr>
            <a:spLocks noGrp="1"/>
          </p:cNvSpPr>
          <p:nvPr>
            <p:ph type="sldNum" sz="quarter" idx="12"/>
          </p:nvPr>
        </p:nvSpPr>
        <p:spPr/>
        <p:txBody>
          <a:bodyPr/>
          <a:lstStyle/>
          <a:p>
            <a:fld id="{5A0614AE-7DA6-4443-9A06-FA7BD7CD666D}" type="slidenum">
              <a:rPr lang="en-US" smtClean="0"/>
              <a:pPr/>
              <a:t>133</a:t>
            </a:fld>
            <a:endParaRPr lang="en-US" dirty="0"/>
          </a:p>
        </p:txBody>
      </p:sp>
      <p:pic>
        <p:nvPicPr>
          <p:cNvPr id="8" name="Picture 7"/>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685800" y="1524000"/>
            <a:ext cx="8610600" cy="4625315"/>
          </a:xfrm>
          <a:prstGeom prst="rect">
            <a:avLst/>
          </a:prstGeom>
        </p:spPr>
      </p:pic>
    </p:spTree>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smtClean="0"/>
              <a:t>Starting Hadoop (Cont.)</a:t>
            </a:r>
            <a:endParaRPr lang="en-US" dirty="0"/>
          </a:p>
        </p:txBody>
      </p:sp>
      <p:sp>
        <p:nvSpPr>
          <p:cNvPr id="3" name="Content Placeholder 2"/>
          <p:cNvSpPr>
            <a:spLocks noGrp="1"/>
          </p:cNvSpPr>
          <p:nvPr>
            <p:ph idx="1"/>
          </p:nvPr>
        </p:nvSpPr>
        <p:spPr>
          <a:xfrm>
            <a:off x="533400" y="1092200"/>
            <a:ext cx="8915400" cy="5041900"/>
          </a:xfrm>
        </p:spPr>
        <p:txBody>
          <a:bodyPr>
            <a:normAutofit/>
          </a:bodyPr>
          <a:lstStyle/>
          <a:p>
            <a:pPr lvl="1">
              <a:spcBef>
                <a:spcPts val="200"/>
              </a:spcBef>
              <a:spcAft>
                <a:spcPts val="200"/>
              </a:spcAft>
            </a:pPr>
            <a:r>
              <a:rPr lang="en-US" dirty="0" smtClean="0"/>
              <a:t>Restart all your hadoop-daemons and check daemons through “</a:t>
            </a:r>
            <a:r>
              <a:rPr lang="en-US" dirty="0" err="1" smtClean="0"/>
              <a:t>jps</a:t>
            </a:r>
            <a:r>
              <a:rPr lang="en-US" dirty="0" smtClean="0"/>
              <a:t>”.</a:t>
            </a:r>
          </a:p>
          <a:p>
            <a:pPr marL="0" lvl="1" indent="0">
              <a:spcBef>
                <a:spcPts val="200"/>
              </a:spcBef>
              <a:spcAft>
                <a:spcPts val="200"/>
              </a:spcAft>
              <a:buNone/>
            </a:pPr>
            <a:endParaRPr lang="en-US" sz="400" dirty="0" smtClean="0"/>
          </a:p>
          <a:p>
            <a:pPr lvl="1">
              <a:spcBef>
                <a:spcPts val="200"/>
              </a:spcBef>
              <a:spcAft>
                <a:spcPts val="200"/>
              </a:spcAft>
            </a:pPr>
            <a:r>
              <a:rPr lang="en-US" sz="1800" dirty="0" smtClean="0"/>
              <a:t>Starting </a:t>
            </a:r>
            <a:r>
              <a:rPr lang="en-US" sz="1800" dirty="0" err="1"/>
              <a:t>hadoop</a:t>
            </a:r>
            <a:r>
              <a:rPr lang="en-US" sz="1800" dirty="0"/>
              <a:t> and yarn services .</a:t>
            </a:r>
          </a:p>
          <a:p>
            <a:pPr marL="342900" indent="-342900">
              <a:buFont typeface="Wingdings" pitchFamily="2" charset="2"/>
              <a:buChar char="§"/>
            </a:pPr>
            <a:r>
              <a:rPr lang="en-US" sz="2000" b="1" dirty="0" smtClean="0"/>
              <a:t>start-dfs.sh</a:t>
            </a:r>
          </a:p>
          <a:p>
            <a:pPr marL="342900" indent="-342900">
              <a:buFont typeface="Symbol"/>
              <a:buChar char="Þ"/>
            </a:pPr>
            <a:endParaRPr lang="en-US" sz="2400" dirty="0"/>
          </a:p>
          <a:p>
            <a:pPr marL="342900" indent="-342900">
              <a:buFont typeface="Symbol"/>
              <a:buChar char="Þ"/>
            </a:pPr>
            <a:endParaRPr lang="en-US" sz="2400" dirty="0"/>
          </a:p>
          <a:p>
            <a:pPr marL="342900" indent="-342900">
              <a:buFont typeface="Symbol"/>
              <a:buChar char="Þ"/>
            </a:pPr>
            <a:endParaRPr lang="en-US" sz="2400" dirty="0"/>
          </a:p>
          <a:p>
            <a:pPr lvl="1">
              <a:spcBef>
                <a:spcPts val="200"/>
              </a:spcBef>
              <a:spcAft>
                <a:spcPts val="200"/>
              </a:spcAft>
            </a:pPr>
            <a:endParaRPr lang="en-US" dirty="0" smtClean="0"/>
          </a:p>
          <a:p>
            <a:endParaRPr lang="en-US" dirty="0"/>
          </a:p>
        </p:txBody>
      </p:sp>
      <p:sp>
        <p:nvSpPr>
          <p:cNvPr id="4" name="Slide Number Placeholder 3"/>
          <p:cNvSpPr>
            <a:spLocks noGrp="1"/>
          </p:cNvSpPr>
          <p:nvPr>
            <p:ph type="sldNum" sz="quarter" idx="12"/>
          </p:nvPr>
        </p:nvSpPr>
        <p:spPr/>
        <p:txBody>
          <a:bodyPr/>
          <a:lstStyle/>
          <a:p>
            <a:fld id="{5A0614AE-7DA6-4443-9A06-FA7BD7CD666D}" type="slidenum">
              <a:rPr lang="en-US" smtClean="0"/>
              <a:pPr/>
              <a:t>134</a:t>
            </a:fld>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685800" y="2719387"/>
            <a:ext cx="8752333" cy="3209638"/>
          </a:xfrm>
          <a:prstGeom prst="rect">
            <a:avLst/>
          </a:prstGeom>
        </p:spPr>
      </p:pic>
    </p:spTree>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0"/>
            <a:ext cx="8098536" cy="704088"/>
          </a:xfrm>
        </p:spPr>
        <p:txBody>
          <a:bodyPr/>
          <a:lstStyle/>
          <a:p>
            <a:r>
              <a:rPr lang="en-US" dirty="0" smtClean="0"/>
              <a:t>Starting yarn daemons</a:t>
            </a:r>
            <a:endParaRPr lang="en-IN" dirty="0"/>
          </a:p>
        </p:txBody>
      </p:sp>
      <p:sp>
        <p:nvSpPr>
          <p:cNvPr id="3" name="Content Placeholder 2"/>
          <p:cNvSpPr>
            <a:spLocks noGrp="1"/>
          </p:cNvSpPr>
          <p:nvPr>
            <p:ph idx="1"/>
          </p:nvPr>
        </p:nvSpPr>
        <p:spPr/>
        <p:txBody>
          <a:bodyPr/>
          <a:lstStyle/>
          <a:p>
            <a:pPr marL="342900" indent="-342900">
              <a:buFont typeface="Wingdings" pitchFamily="2" charset="2"/>
              <a:buChar char="§"/>
            </a:pPr>
            <a:r>
              <a:rPr lang="en-US" sz="1800" b="1" dirty="0" smtClean="0"/>
              <a:t>start-yarn.sh :- </a:t>
            </a:r>
            <a:r>
              <a:rPr lang="en-US" sz="1800" dirty="0" smtClean="0"/>
              <a:t>for starting yarn services.</a:t>
            </a:r>
            <a:endParaRPr lang="en-US" sz="1800" b="1" dirty="0"/>
          </a:p>
          <a:p>
            <a:endParaRPr lang="en-US" sz="1800" dirty="0"/>
          </a:p>
          <a:p>
            <a:pPr marL="342900" indent="-342900">
              <a:buFont typeface="Symbol"/>
              <a:buChar char="Þ"/>
            </a:pPr>
            <a:endParaRPr lang="en-US" sz="1800" dirty="0"/>
          </a:p>
          <a:p>
            <a:endParaRPr lang="en-US" sz="1800" dirty="0"/>
          </a:p>
          <a:p>
            <a:endParaRPr lang="en-US" sz="1800" dirty="0" smtClean="0"/>
          </a:p>
          <a:p>
            <a:endParaRPr lang="en-US" sz="1800" dirty="0"/>
          </a:p>
          <a:p>
            <a:endParaRPr lang="en-US" sz="1800" dirty="0" smtClean="0"/>
          </a:p>
          <a:p>
            <a:endParaRPr lang="en-US" sz="1800" dirty="0" smtClean="0"/>
          </a:p>
          <a:p>
            <a:endParaRPr lang="en-US" sz="1800" dirty="0"/>
          </a:p>
          <a:p>
            <a:r>
              <a:rPr lang="en-US" sz="1800" b="1" u="sng" dirty="0" smtClean="0"/>
              <a:t>NOTE</a:t>
            </a:r>
            <a:r>
              <a:rPr lang="en-US" sz="1800" dirty="0" smtClean="0"/>
              <a:t>:-     to </a:t>
            </a:r>
            <a:r>
              <a:rPr lang="en-US" sz="1800" dirty="0"/>
              <a:t>stop the daemons just omit start and write </a:t>
            </a:r>
            <a:r>
              <a:rPr lang="en-US" sz="1800" dirty="0" smtClean="0"/>
              <a:t>stop</a:t>
            </a:r>
            <a:endParaRPr lang="en-IN" sz="1800" dirty="0"/>
          </a:p>
          <a:p>
            <a:endParaRPr lang="en-IN" dirty="0"/>
          </a:p>
        </p:txBody>
      </p:sp>
      <p:sp>
        <p:nvSpPr>
          <p:cNvPr id="4" name="Slide Number Placeholder 3"/>
          <p:cNvSpPr>
            <a:spLocks noGrp="1"/>
          </p:cNvSpPr>
          <p:nvPr>
            <p:ph type="sldNum" sz="quarter" idx="12"/>
          </p:nvPr>
        </p:nvSpPr>
        <p:spPr/>
        <p:txBody>
          <a:bodyPr/>
          <a:lstStyle/>
          <a:p>
            <a:fld id="{5A0614AE-7DA6-4443-9A06-FA7BD7CD666D}" type="slidenum">
              <a:rPr lang="en-US" smtClean="0"/>
              <a:pPr/>
              <a:t>135</a:t>
            </a:fld>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762000" y="1912820"/>
            <a:ext cx="8020282" cy="3032360"/>
          </a:xfrm>
          <a:prstGeom prst="rect">
            <a:avLst/>
          </a:prstGeom>
        </p:spPr>
      </p:pic>
    </p:spTree>
    <p:extLst>
      <p:ext uri="{BB962C8B-B14F-4D97-AF65-F5344CB8AC3E}">
        <p14:creationId xmlns:p14="http://schemas.microsoft.com/office/powerpoint/2010/main" xmlns="" val="661694173"/>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Running MR program</a:t>
            </a:r>
            <a:endParaRPr lang="en-US" dirty="0"/>
          </a:p>
        </p:txBody>
      </p:sp>
      <p:sp>
        <p:nvSpPr>
          <p:cNvPr id="3" name="Content Placeholder 2"/>
          <p:cNvSpPr>
            <a:spLocks noGrp="1"/>
          </p:cNvSpPr>
          <p:nvPr>
            <p:ph idx="1"/>
          </p:nvPr>
        </p:nvSpPr>
        <p:spPr>
          <a:xfrm>
            <a:off x="533400" y="1092200"/>
            <a:ext cx="8915400" cy="5041900"/>
          </a:xfrm>
        </p:spPr>
        <p:txBody>
          <a:bodyPr>
            <a:normAutofit/>
          </a:bodyPr>
          <a:lstStyle/>
          <a:p>
            <a:pPr lvl="1">
              <a:spcBef>
                <a:spcPts val="200"/>
              </a:spcBef>
              <a:spcAft>
                <a:spcPts val="200"/>
              </a:spcAft>
            </a:pPr>
            <a:r>
              <a:rPr lang="en-US" dirty="0" smtClean="0"/>
              <a:t>Running put command</a:t>
            </a:r>
          </a:p>
          <a:p>
            <a:pPr lvl="1">
              <a:spcBef>
                <a:spcPts val="200"/>
              </a:spcBef>
              <a:spcAft>
                <a:spcPts val="200"/>
              </a:spcAft>
            </a:pPr>
            <a:endParaRPr lang="en-US" dirty="0" smtClean="0"/>
          </a:p>
          <a:p>
            <a:pPr lvl="1">
              <a:spcBef>
                <a:spcPts val="200"/>
              </a:spcBef>
              <a:spcAft>
                <a:spcPts val="200"/>
              </a:spcAft>
            </a:pPr>
            <a:endParaRPr lang="en-US" dirty="0" smtClean="0"/>
          </a:p>
          <a:p>
            <a:pPr lvl="1">
              <a:spcBef>
                <a:spcPts val="200"/>
              </a:spcBef>
              <a:spcAft>
                <a:spcPts val="200"/>
              </a:spcAft>
            </a:pPr>
            <a:endParaRPr lang="en-US" dirty="0" smtClean="0"/>
          </a:p>
          <a:p>
            <a:pPr lvl="1">
              <a:spcBef>
                <a:spcPts val="200"/>
              </a:spcBef>
              <a:spcAft>
                <a:spcPts val="200"/>
              </a:spcAft>
            </a:pPr>
            <a:endParaRPr lang="en-US" dirty="0" smtClean="0"/>
          </a:p>
          <a:p>
            <a:pPr lvl="1">
              <a:spcBef>
                <a:spcPts val="200"/>
              </a:spcBef>
              <a:spcAft>
                <a:spcPts val="200"/>
              </a:spcAft>
            </a:pPr>
            <a:endParaRPr lang="en-US" dirty="0" smtClean="0"/>
          </a:p>
          <a:p>
            <a:pPr lvl="1">
              <a:spcBef>
                <a:spcPts val="200"/>
              </a:spcBef>
              <a:spcAft>
                <a:spcPts val="200"/>
              </a:spcAft>
            </a:pPr>
            <a:endParaRPr lang="en-US" dirty="0" smtClean="0"/>
          </a:p>
          <a:p>
            <a:pPr lvl="1">
              <a:spcBef>
                <a:spcPts val="200"/>
              </a:spcBef>
              <a:spcAft>
                <a:spcPts val="200"/>
              </a:spcAft>
            </a:pPr>
            <a:endParaRPr lang="en-US" dirty="0" smtClean="0"/>
          </a:p>
          <a:p>
            <a:pPr lvl="1">
              <a:spcBef>
                <a:spcPts val="200"/>
              </a:spcBef>
              <a:spcAft>
                <a:spcPts val="200"/>
              </a:spcAft>
            </a:pPr>
            <a:endParaRPr lang="en-US" dirty="0" smtClean="0"/>
          </a:p>
          <a:p>
            <a:pPr lvl="1">
              <a:spcBef>
                <a:spcPts val="200"/>
              </a:spcBef>
              <a:spcAft>
                <a:spcPts val="200"/>
              </a:spcAft>
            </a:pPr>
            <a:endParaRPr lang="en-US" dirty="0" smtClean="0"/>
          </a:p>
          <a:p>
            <a:pPr lvl="1">
              <a:spcBef>
                <a:spcPts val="200"/>
              </a:spcBef>
              <a:spcAft>
                <a:spcPts val="200"/>
              </a:spcAft>
            </a:pPr>
            <a:r>
              <a:rPr lang="en-US" dirty="0" smtClean="0"/>
              <a:t>Running MR program</a:t>
            </a:r>
          </a:p>
        </p:txBody>
      </p:sp>
      <p:sp>
        <p:nvSpPr>
          <p:cNvPr id="4" name="Slide Number Placeholder 3"/>
          <p:cNvSpPr>
            <a:spLocks noGrp="1"/>
          </p:cNvSpPr>
          <p:nvPr>
            <p:ph type="sldNum" sz="quarter" idx="12"/>
          </p:nvPr>
        </p:nvSpPr>
        <p:spPr/>
        <p:txBody>
          <a:bodyPr/>
          <a:lstStyle/>
          <a:p>
            <a:fld id="{5A0614AE-7DA6-4443-9A06-FA7BD7CD666D}" type="slidenum">
              <a:rPr lang="en-US" smtClean="0"/>
              <a:pPr/>
              <a:t>136</a:t>
            </a:fld>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533400" y="1515668"/>
            <a:ext cx="8915400" cy="2221935"/>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533400" y="4572000"/>
            <a:ext cx="8915400" cy="495829"/>
          </a:xfrm>
          <a:prstGeom prst="rect">
            <a:avLst/>
          </a:prstGeom>
        </p:spPr>
      </p:pic>
    </p:spTree>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ight Arrow 7"/>
          <p:cNvSpPr/>
          <p:nvPr/>
        </p:nvSpPr>
        <p:spPr>
          <a:xfrm>
            <a:off x="533400" y="4572000"/>
            <a:ext cx="2971800" cy="838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ight Arrow 6"/>
          <p:cNvSpPr/>
          <p:nvPr/>
        </p:nvSpPr>
        <p:spPr>
          <a:xfrm>
            <a:off x="533400" y="1480458"/>
            <a:ext cx="2971800" cy="838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p:txBody>
          <a:bodyPr/>
          <a:lstStyle/>
          <a:p>
            <a:r>
              <a:rPr smtClean="0"/>
              <a:t>Accesing HTTP interface</a:t>
            </a:r>
            <a:endParaRPr lang="en-US" dirty="0"/>
          </a:p>
        </p:txBody>
      </p:sp>
      <p:sp>
        <p:nvSpPr>
          <p:cNvPr id="3" name="Content Placeholder 2"/>
          <p:cNvSpPr>
            <a:spLocks noGrp="1"/>
          </p:cNvSpPr>
          <p:nvPr>
            <p:ph idx="1"/>
          </p:nvPr>
        </p:nvSpPr>
        <p:spPr/>
        <p:txBody>
          <a:bodyPr>
            <a:normAutofit/>
          </a:bodyPr>
          <a:lstStyle/>
          <a:p>
            <a:pPr lvl="1">
              <a:spcBef>
                <a:spcPts val="200"/>
              </a:spcBef>
              <a:spcAft>
                <a:spcPts val="200"/>
              </a:spcAft>
            </a:pPr>
            <a:endParaRPr lang="en-US" dirty="0" smtClean="0"/>
          </a:p>
          <a:p>
            <a:pPr lvl="1">
              <a:spcBef>
                <a:spcPts val="200"/>
              </a:spcBef>
              <a:spcAft>
                <a:spcPts val="200"/>
              </a:spcAft>
            </a:pPr>
            <a:endParaRPr lang="en-US" dirty="0" smtClean="0"/>
          </a:p>
          <a:p>
            <a:pPr lvl="1">
              <a:spcBef>
                <a:spcPts val="200"/>
              </a:spcBef>
              <a:spcAft>
                <a:spcPts val="200"/>
              </a:spcAft>
              <a:buNone/>
            </a:pPr>
            <a:r>
              <a:rPr lang="en-US" b="1" dirty="0" smtClean="0">
                <a:solidFill>
                  <a:schemeClr val="bg1"/>
                </a:solidFill>
              </a:rPr>
              <a:t>Create a new bookmark</a:t>
            </a:r>
          </a:p>
          <a:p>
            <a:pPr lvl="1">
              <a:spcBef>
                <a:spcPts val="200"/>
              </a:spcBef>
              <a:spcAft>
                <a:spcPts val="200"/>
              </a:spcAft>
            </a:pPr>
            <a:endParaRPr lang="en-US" dirty="0" smtClean="0"/>
          </a:p>
          <a:p>
            <a:pPr lvl="1">
              <a:spcBef>
                <a:spcPts val="200"/>
              </a:spcBef>
              <a:spcAft>
                <a:spcPts val="200"/>
              </a:spcAft>
            </a:pPr>
            <a:endParaRPr lang="en-US" dirty="0" smtClean="0"/>
          </a:p>
          <a:p>
            <a:pPr lvl="1">
              <a:spcBef>
                <a:spcPts val="200"/>
              </a:spcBef>
              <a:spcAft>
                <a:spcPts val="200"/>
              </a:spcAft>
            </a:pPr>
            <a:endParaRPr lang="en-US" dirty="0" smtClean="0"/>
          </a:p>
          <a:p>
            <a:pPr lvl="1">
              <a:spcBef>
                <a:spcPts val="200"/>
              </a:spcBef>
              <a:spcAft>
                <a:spcPts val="200"/>
              </a:spcAft>
            </a:pPr>
            <a:endParaRPr lang="en-US" dirty="0" smtClean="0"/>
          </a:p>
          <a:p>
            <a:pPr lvl="1">
              <a:spcBef>
                <a:spcPts val="200"/>
              </a:spcBef>
              <a:spcAft>
                <a:spcPts val="200"/>
              </a:spcAft>
            </a:pPr>
            <a:endParaRPr lang="en-US" dirty="0" smtClean="0"/>
          </a:p>
          <a:p>
            <a:pPr lvl="1">
              <a:spcBef>
                <a:spcPts val="200"/>
              </a:spcBef>
              <a:spcAft>
                <a:spcPts val="200"/>
              </a:spcAft>
            </a:pPr>
            <a:endParaRPr lang="en-US" dirty="0" smtClean="0"/>
          </a:p>
          <a:p>
            <a:pPr lvl="1">
              <a:spcBef>
                <a:spcPts val="200"/>
              </a:spcBef>
              <a:spcAft>
                <a:spcPts val="200"/>
              </a:spcAft>
            </a:pPr>
            <a:endParaRPr lang="en-US" dirty="0" smtClean="0"/>
          </a:p>
          <a:p>
            <a:pPr lvl="1">
              <a:spcBef>
                <a:spcPts val="200"/>
              </a:spcBef>
              <a:spcAft>
                <a:spcPts val="200"/>
              </a:spcAft>
            </a:pPr>
            <a:endParaRPr lang="en-US" dirty="0" smtClean="0"/>
          </a:p>
          <a:p>
            <a:pPr lvl="1">
              <a:spcBef>
                <a:spcPts val="200"/>
              </a:spcBef>
              <a:spcAft>
                <a:spcPts val="200"/>
              </a:spcAft>
            </a:pPr>
            <a:endParaRPr lang="en-US" dirty="0" smtClean="0"/>
          </a:p>
          <a:p>
            <a:pPr lvl="1">
              <a:spcBef>
                <a:spcPts val="200"/>
              </a:spcBef>
              <a:spcAft>
                <a:spcPts val="200"/>
              </a:spcAft>
              <a:buNone/>
            </a:pPr>
            <a:r>
              <a:rPr lang="en-US" b="1" dirty="0" smtClean="0">
                <a:solidFill>
                  <a:schemeClr val="bg1"/>
                </a:solidFill>
              </a:rPr>
              <a:t>Viewing results of MR job</a:t>
            </a:r>
          </a:p>
        </p:txBody>
      </p:sp>
      <p:sp>
        <p:nvSpPr>
          <p:cNvPr id="4" name="Slide Number Placeholder 3"/>
          <p:cNvSpPr>
            <a:spLocks noGrp="1"/>
          </p:cNvSpPr>
          <p:nvPr>
            <p:ph type="sldNum" sz="quarter" idx="12"/>
          </p:nvPr>
        </p:nvSpPr>
        <p:spPr/>
        <p:txBody>
          <a:bodyPr/>
          <a:lstStyle/>
          <a:p>
            <a:fld id="{5A0614AE-7DA6-4443-9A06-FA7BD7CD666D}" type="slidenum">
              <a:rPr lang="en-US" smtClean="0"/>
              <a:pPr/>
              <a:t>137</a:t>
            </a:fld>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4800600" y="1092200"/>
            <a:ext cx="3338264" cy="2232378"/>
          </a:xfrm>
          <a:prstGeom prst="rect">
            <a:avLst/>
          </a:prstGeom>
          <a:ln>
            <a:solidFill>
              <a:schemeClr val="tx1">
                <a:lumMod val="95000"/>
                <a:lumOff val="5000"/>
              </a:schemeClr>
            </a:solidFill>
          </a:ln>
        </p:spPr>
      </p:pic>
      <p:pic>
        <p:nvPicPr>
          <p:cNvPr id="6" name="Picture 5"/>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4800600" y="3612178"/>
            <a:ext cx="3352800" cy="2521922"/>
          </a:xfrm>
          <a:prstGeom prst="rect">
            <a:avLst/>
          </a:prstGeom>
          <a:ln>
            <a:solidFill>
              <a:schemeClr val="tx1">
                <a:lumMod val="95000"/>
                <a:lumOff val="5000"/>
              </a:schemeClr>
            </a:solidFill>
          </a:ln>
        </p:spPr>
      </p:pic>
    </p:spTree>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Arrow 6"/>
          <p:cNvSpPr/>
          <p:nvPr/>
        </p:nvSpPr>
        <p:spPr>
          <a:xfrm>
            <a:off x="762000" y="2819400"/>
            <a:ext cx="2971800" cy="838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1" algn="ctr"/>
            <a:endParaRPr lang="en-US" b="1" dirty="0" smtClean="0">
              <a:solidFill>
                <a:schemeClr val="bg1"/>
              </a:solidFill>
            </a:endParaRPr>
          </a:p>
          <a:p>
            <a:pPr marL="0" lvl="1" algn="ctr"/>
            <a:r>
              <a:rPr lang="en-US" b="1" dirty="0" smtClean="0">
                <a:solidFill>
                  <a:schemeClr val="bg1"/>
                </a:solidFill>
              </a:rPr>
              <a:t>Create </a:t>
            </a:r>
            <a:r>
              <a:rPr lang="en-US" b="1" dirty="0">
                <a:solidFill>
                  <a:schemeClr val="bg1"/>
                </a:solidFill>
              </a:rPr>
              <a:t>a new bookmark</a:t>
            </a:r>
          </a:p>
          <a:p>
            <a:pPr algn="ctr"/>
            <a:endParaRPr lang="en-US" dirty="0"/>
          </a:p>
        </p:txBody>
      </p:sp>
      <p:sp>
        <p:nvSpPr>
          <p:cNvPr id="2" name="Title 1"/>
          <p:cNvSpPr>
            <a:spLocks noGrp="1"/>
          </p:cNvSpPr>
          <p:nvPr>
            <p:ph type="title"/>
          </p:nvPr>
        </p:nvSpPr>
        <p:spPr/>
        <p:txBody>
          <a:bodyPr/>
          <a:lstStyle/>
          <a:p>
            <a:r>
              <a:rPr smtClean="0"/>
              <a:t>Accesing HTTP interface</a:t>
            </a:r>
            <a:endParaRPr lang="en-US" dirty="0"/>
          </a:p>
        </p:txBody>
      </p:sp>
      <p:sp>
        <p:nvSpPr>
          <p:cNvPr id="3" name="Content Placeholder 2"/>
          <p:cNvSpPr>
            <a:spLocks noGrp="1"/>
          </p:cNvSpPr>
          <p:nvPr>
            <p:ph idx="1"/>
          </p:nvPr>
        </p:nvSpPr>
        <p:spPr/>
        <p:txBody>
          <a:bodyPr>
            <a:normAutofit/>
          </a:bodyPr>
          <a:lstStyle/>
          <a:p>
            <a:pPr marL="0" lvl="1" indent="0">
              <a:spcBef>
                <a:spcPts val="200"/>
              </a:spcBef>
              <a:spcAft>
                <a:spcPts val="200"/>
              </a:spcAft>
              <a:buNone/>
            </a:pPr>
            <a:endParaRPr lang="en-US" dirty="0" smtClean="0"/>
          </a:p>
          <a:p>
            <a:pPr lvl="1">
              <a:spcBef>
                <a:spcPts val="200"/>
              </a:spcBef>
              <a:spcAft>
                <a:spcPts val="200"/>
              </a:spcAft>
            </a:pPr>
            <a:endParaRPr lang="en-US" dirty="0" smtClean="0"/>
          </a:p>
          <a:p>
            <a:pPr lvl="1">
              <a:spcBef>
                <a:spcPts val="200"/>
              </a:spcBef>
              <a:spcAft>
                <a:spcPts val="200"/>
              </a:spcAft>
            </a:pPr>
            <a:endParaRPr lang="en-US" dirty="0" smtClean="0"/>
          </a:p>
          <a:p>
            <a:pPr lvl="1">
              <a:spcBef>
                <a:spcPts val="200"/>
              </a:spcBef>
              <a:spcAft>
                <a:spcPts val="200"/>
              </a:spcAft>
            </a:pPr>
            <a:endParaRPr lang="en-US" dirty="0" smtClean="0"/>
          </a:p>
          <a:p>
            <a:pPr lvl="1">
              <a:spcBef>
                <a:spcPts val="200"/>
              </a:spcBef>
              <a:spcAft>
                <a:spcPts val="200"/>
              </a:spcAft>
            </a:pPr>
            <a:endParaRPr lang="en-US" dirty="0" smtClean="0"/>
          </a:p>
          <a:p>
            <a:pPr lvl="1">
              <a:spcBef>
                <a:spcPts val="200"/>
              </a:spcBef>
              <a:spcAft>
                <a:spcPts val="200"/>
              </a:spcAft>
            </a:pPr>
            <a:endParaRPr lang="en-US" dirty="0" smtClean="0"/>
          </a:p>
          <a:p>
            <a:pPr lvl="1">
              <a:spcBef>
                <a:spcPts val="200"/>
              </a:spcBef>
              <a:spcAft>
                <a:spcPts val="200"/>
              </a:spcAft>
            </a:pPr>
            <a:endParaRPr lang="en-US" dirty="0" smtClean="0"/>
          </a:p>
          <a:p>
            <a:pPr marL="0" lvl="1" indent="0">
              <a:spcBef>
                <a:spcPts val="200"/>
              </a:spcBef>
              <a:spcAft>
                <a:spcPts val="200"/>
              </a:spcAft>
              <a:buNone/>
            </a:pPr>
            <a:endParaRPr lang="en-US" dirty="0" smtClean="0"/>
          </a:p>
        </p:txBody>
      </p:sp>
      <p:sp>
        <p:nvSpPr>
          <p:cNvPr id="4" name="Slide Number Placeholder 3"/>
          <p:cNvSpPr>
            <a:spLocks noGrp="1"/>
          </p:cNvSpPr>
          <p:nvPr>
            <p:ph type="sldNum" sz="quarter" idx="12"/>
          </p:nvPr>
        </p:nvSpPr>
        <p:spPr/>
        <p:txBody>
          <a:bodyPr/>
          <a:lstStyle/>
          <a:p>
            <a:fld id="{5A0614AE-7DA6-4443-9A06-FA7BD7CD666D}" type="slidenum">
              <a:rPr lang="en-US" smtClean="0"/>
              <a:pPr/>
              <a:t>138</a:t>
            </a:fld>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5181600" y="2318658"/>
            <a:ext cx="3515375" cy="2307639"/>
          </a:xfrm>
          <a:prstGeom prst="rect">
            <a:avLst/>
          </a:prstGeom>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D:\Personal\Corporate Training\BigDataAnalytic\Presentation\big_data_scenarios.jpg"/>
          <p:cNvPicPr>
            <a:picLocks noChangeAspect="1" noChangeArrowheads="1"/>
          </p:cNvPicPr>
          <p:nvPr/>
        </p:nvPicPr>
        <p:blipFill>
          <a:blip r:embed="rId2"/>
          <a:srcRect/>
          <a:stretch>
            <a:fillRect/>
          </a:stretch>
        </p:blipFill>
        <p:spPr bwMode="auto">
          <a:xfrm>
            <a:off x="386922" y="1000108"/>
            <a:ext cx="9054767" cy="5443510"/>
          </a:xfrm>
          <a:prstGeom prst="rect">
            <a:avLst/>
          </a:prstGeom>
          <a:noFill/>
        </p:spPr>
      </p:pic>
      <p:sp>
        <p:nvSpPr>
          <p:cNvPr id="3" name="Rectangle 2"/>
          <p:cNvSpPr/>
          <p:nvPr/>
        </p:nvSpPr>
        <p:spPr>
          <a:xfrm>
            <a:off x="309531" y="0"/>
            <a:ext cx="9054767" cy="78579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smtClean="0">
                <a:solidFill>
                  <a:schemeClr val="tx1"/>
                </a:solidFill>
              </a:rPr>
              <a:t>Applications</a:t>
            </a:r>
            <a:endParaRPr lang="en-US" sz="3600" dirty="0">
              <a:solidFill>
                <a:schemeClr val="tx1"/>
              </a:solidFill>
            </a:endParaRPr>
          </a:p>
        </p:txBody>
      </p:sp>
    </p:spTree>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5A0614AE-7DA6-4443-9A06-FA7BD7CD666D}" type="slidenum">
              <a:rPr lang="en-US" smtClean="0"/>
              <a:pPr/>
              <a:t>139</a:t>
            </a:fld>
            <a:endParaRPr lang="en-US" dirty="0"/>
          </a:p>
        </p:txBody>
      </p:sp>
      <p:sp>
        <p:nvSpPr>
          <p:cNvPr id="3" name="Text Placeholder 2"/>
          <p:cNvSpPr>
            <a:spLocks noGrp="1"/>
          </p:cNvSpPr>
          <p:nvPr>
            <p:ph type="body" sz="quarter" idx="13"/>
          </p:nvPr>
        </p:nvSpPr>
        <p:spPr/>
        <p:txBody>
          <a:bodyPr/>
          <a:lstStyle/>
          <a:p>
            <a:r>
              <a:rPr lang="en-US" dirty="0" smtClean="0"/>
              <a:t>Pig installation</a:t>
            </a:r>
            <a:endParaRPr lang="en-US" dirty="0"/>
          </a:p>
        </p:txBody>
      </p:sp>
    </p:spTree>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64008"/>
            <a:ext cx="8098536" cy="704088"/>
          </a:xfrm>
        </p:spPr>
        <p:txBody>
          <a:bodyPr vert="horz" lIns="45720" tIns="45720" rIns="45720" bIns="45720" rtlCol="0" anchor="b" anchorCtr="0">
            <a:normAutofit/>
          </a:bodyPr>
          <a:lstStyle/>
          <a:p>
            <a:r>
              <a:rPr lang="en-IN" dirty="0" smtClean="0"/>
              <a:t>Installation</a:t>
            </a:r>
            <a:endParaRPr lang="en-IN" dirty="0"/>
          </a:p>
        </p:txBody>
      </p:sp>
      <p:sp>
        <p:nvSpPr>
          <p:cNvPr id="3" name="Content Placeholder 2"/>
          <p:cNvSpPr>
            <a:spLocks noGrp="1"/>
          </p:cNvSpPr>
          <p:nvPr>
            <p:ph idx="1"/>
          </p:nvPr>
        </p:nvSpPr>
        <p:spPr/>
        <p:txBody>
          <a:bodyPr>
            <a:normAutofit/>
          </a:bodyPr>
          <a:lstStyle/>
          <a:p>
            <a:pPr marL="0" indent="0">
              <a:spcBef>
                <a:spcPts val="200"/>
              </a:spcBef>
              <a:spcAft>
                <a:spcPts val="200"/>
              </a:spcAft>
              <a:buNone/>
            </a:pPr>
            <a:r>
              <a:rPr lang="en-IN" sz="1600" b="1" dirty="0" smtClean="0"/>
              <a:t>Pre Requisites:</a:t>
            </a:r>
            <a:endParaRPr lang="en-IN" sz="1600" dirty="0" smtClean="0"/>
          </a:p>
          <a:p>
            <a:pPr lvl="1">
              <a:spcBef>
                <a:spcPts val="200"/>
              </a:spcBef>
              <a:spcAft>
                <a:spcPts val="200"/>
              </a:spcAft>
            </a:pPr>
            <a:r>
              <a:rPr lang="en-IN" sz="1600" dirty="0" smtClean="0"/>
              <a:t>Working Hadoop (HDFS and Mapreduce) environment</a:t>
            </a:r>
          </a:p>
          <a:p>
            <a:pPr lvl="1">
              <a:spcBef>
                <a:spcPts val="200"/>
              </a:spcBef>
              <a:spcAft>
                <a:spcPts val="200"/>
              </a:spcAft>
            </a:pPr>
            <a:r>
              <a:rPr lang="en-IN" sz="1600" dirty="0" smtClean="0"/>
              <a:t>Pig tarball</a:t>
            </a:r>
          </a:p>
          <a:p>
            <a:pPr marL="0" indent="0">
              <a:spcBef>
                <a:spcPts val="200"/>
              </a:spcBef>
              <a:spcAft>
                <a:spcPts val="200"/>
              </a:spcAft>
              <a:buNone/>
            </a:pPr>
            <a:endParaRPr lang="en-IN" sz="1600" b="1" dirty="0"/>
          </a:p>
          <a:p>
            <a:pPr marL="0" indent="0">
              <a:spcBef>
                <a:spcPts val="200"/>
              </a:spcBef>
              <a:spcAft>
                <a:spcPts val="200"/>
              </a:spcAft>
              <a:buNone/>
            </a:pPr>
            <a:r>
              <a:rPr lang="en-IN" sz="1600" b="1" dirty="0" smtClean="0"/>
              <a:t>Installation</a:t>
            </a:r>
          </a:p>
          <a:p>
            <a:pPr lvl="1">
              <a:spcBef>
                <a:spcPts val="200"/>
              </a:spcBef>
              <a:spcAft>
                <a:spcPts val="200"/>
              </a:spcAft>
            </a:pPr>
            <a:r>
              <a:rPr lang="en-IN" sz="1600" dirty="0" smtClean="0"/>
              <a:t>Create a directory and untar the pig tarball</a:t>
            </a:r>
          </a:p>
          <a:p>
            <a:pPr lvl="1">
              <a:spcBef>
                <a:spcPts val="200"/>
              </a:spcBef>
              <a:spcAft>
                <a:spcPts val="200"/>
              </a:spcAft>
            </a:pPr>
            <a:r>
              <a:rPr lang="en-IN" sz="1600" dirty="0" smtClean="0"/>
              <a:t>Give the ownership of that folder to “hadoop_user” user</a:t>
            </a:r>
          </a:p>
        </p:txBody>
      </p:sp>
      <p:pic>
        <p:nvPicPr>
          <p:cNvPr id="4" name="Picture 3"/>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533401" y="3196741"/>
            <a:ext cx="8915399" cy="1033032"/>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533513" y="4225777"/>
            <a:ext cx="8915288" cy="2222584"/>
          </a:xfrm>
          <a:prstGeom prst="rect">
            <a:avLst/>
          </a:prstGeom>
        </p:spPr>
      </p:pic>
    </p:spTree>
    <p:extLst>
      <p:ext uri="{BB962C8B-B14F-4D97-AF65-F5344CB8AC3E}">
        <p14:creationId xmlns:p14="http://schemas.microsoft.com/office/powerpoint/2010/main" xmlns="" val="1797311474"/>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45720" tIns="45720" rIns="45720" bIns="45720" rtlCol="0" anchor="b" anchorCtr="0">
            <a:normAutofit/>
          </a:bodyPr>
          <a:lstStyle/>
          <a:p>
            <a:r>
              <a:rPr lang="en-IN" dirty="0" smtClean="0"/>
              <a:t>Installation</a:t>
            </a:r>
            <a:endParaRPr lang="en-IN" dirty="0"/>
          </a:p>
        </p:txBody>
      </p:sp>
      <p:sp>
        <p:nvSpPr>
          <p:cNvPr id="3" name="Content Placeholder 2"/>
          <p:cNvSpPr>
            <a:spLocks noGrp="1"/>
          </p:cNvSpPr>
          <p:nvPr>
            <p:ph idx="1"/>
          </p:nvPr>
        </p:nvSpPr>
        <p:spPr/>
        <p:txBody>
          <a:bodyPr>
            <a:normAutofit/>
          </a:bodyPr>
          <a:lstStyle/>
          <a:p>
            <a:pPr marL="0" indent="0">
              <a:spcBef>
                <a:spcPts val="400"/>
              </a:spcBef>
              <a:spcAft>
                <a:spcPts val="400"/>
              </a:spcAft>
              <a:buNone/>
            </a:pPr>
            <a:r>
              <a:rPr lang="en-IN" sz="1600" b="1" dirty="0" smtClean="0"/>
              <a:t>Installation</a:t>
            </a:r>
          </a:p>
          <a:p>
            <a:pPr lvl="1">
              <a:spcBef>
                <a:spcPts val="200"/>
              </a:spcBef>
              <a:spcAft>
                <a:spcPts val="200"/>
              </a:spcAft>
            </a:pPr>
            <a:r>
              <a:rPr lang="en-IN" sz="1600" dirty="0" smtClean="0"/>
              <a:t>Update the .bashrc file.</a:t>
            </a:r>
          </a:p>
          <a:p>
            <a:pPr>
              <a:spcBef>
                <a:spcPts val="400"/>
              </a:spcBef>
              <a:spcAft>
                <a:spcPts val="400"/>
              </a:spcAft>
            </a:pPr>
            <a:endParaRPr lang="en-IN" sz="1600" dirty="0" smtClean="0"/>
          </a:p>
          <a:p>
            <a:pPr marL="0" indent="0">
              <a:spcBef>
                <a:spcPts val="400"/>
              </a:spcBef>
              <a:spcAft>
                <a:spcPts val="400"/>
              </a:spcAft>
              <a:buNone/>
            </a:pPr>
            <a:r>
              <a:rPr lang="en-IN" sz="1600" i="1" dirty="0"/>
              <a:t>v</a:t>
            </a:r>
            <a:r>
              <a:rPr lang="en-IN" sz="1600" i="1" dirty="0" smtClean="0"/>
              <a:t>i ~/.bashrc</a:t>
            </a:r>
          </a:p>
          <a:p>
            <a:pPr marL="0" indent="0">
              <a:spcBef>
                <a:spcPts val="400"/>
              </a:spcBef>
              <a:spcAft>
                <a:spcPts val="400"/>
              </a:spcAft>
              <a:buNone/>
            </a:pPr>
            <a:r>
              <a:rPr lang="en-IN" sz="1600" i="1" dirty="0"/>
              <a:t>e</a:t>
            </a:r>
            <a:r>
              <a:rPr lang="en-IN" sz="1600" i="1" dirty="0" smtClean="0"/>
              <a:t>xport PIG_HOME=/usr/lib/pig/pig-0.11.1/</a:t>
            </a:r>
          </a:p>
          <a:p>
            <a:pPr marL="0" indent="0">
              <a:spcBef>
                <a:spcPts val="400"/>
              </a:spcBef>
              <a:spcAft>
                <a:spcPts val="400"/>
              </a:spcAft>
              <a:buNone/>
            </a:pPr>
            <a:r>
              <a:rPr lang="en-IN" sz="1600" i="1" dirty="0"/>
              <a:t>export </a:t>
            </a:r>
            <a:r>
              <a:rPr lang="en-IN" sz="1600" i="1" dirty="0" smtClean="0"/>
              <a:t>PATH=$PATH:$PIG_HOME/bin</a:t>
            </a:r>
          </a:p>
          <a:p>
            <a:pPr marL="0" indent="0">
              <a:spcBef>
                <a:spcPts val="400"/>
              </a:spcBef>
              <a:spcAft>
                <a:spcPts val="400"/>
              </a:spcAft>
              <a:buNone/>
            </a:pPr>
            <a:endParaRPr lang="en-IN" sz="1600" dirty="0"/>
          </a:p>
        </p:txBody>
      </p:sp>
      <p:pic>
        <p:nvPicPr>
          <p:cNvPr id="6" name="Picture 5"/>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533400" y="4153909"/>
            <a:ext cx="8915400" cy="1980191"/>
          </a:xfrm>
          <a:prstGeom prst="rect">
            <a:avLst/>
          </a:prstGeom>
        </p:spPr>
      </p:pic>
    </p:spTree>
    <p:extLst>
      <p:ext uri="{BB962C8B-B14F-4D97-AF65-F5344CB8AC3E}">
        <p14:creationId xmlns:p14="http://schemas.microsoft.com/office/powerpoint/2010/main" xmlns="" val="256848272"/>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64008"/>
            <a:ext cx="8098536" cy="704088"/>
          </a:xfrm>
        </p:spPr>
        <p:txBody>
          <a:bodyPr vert="horz" lIns="45720" tIns="45720" rIns="45720" bIns="45720" rtlCol="0" anchor="b" anchorCtr="0">
            <a:normAutofit/>
          </a:bodyPr>
          <a:lstStyle/>
          <a:p>
            <a:r>
              <a:rPr lang="en-IN" dirty="0" smtClean="0"/>
              <a:t>Checking</a:t>
            </a:r>
            <a:endParaRPr lang="en-IN" dirty="0"/>
          </a:p>
        </p:txBody>
      </p:sp>
      <p:sp>
        <p:nvSpPr>
          <p:cNvPr id="3" name="Content Placeholder 2"/>
          <p:cNvSpPr>
            <a:spLocks noGrp="1"/>
          </p:cNvSpPr>
          <p:nvPr>
            <p:ph idx="1"/>
          </p:nvPr>
        </p:nvSpPr>
        <p:spPr/>
        <p:txBody>
          <a:bodyPr>
            <a:normAutofit/>
          </a:bodyPr>
          <a:lstStyle/>
          <a:p>
            <a:pPr>
              <a:spcBef>
                <a:spcPts val="200"/>
              </a:spcBef>
              <a:spcAft>
                <a:spcPts val="200"/>
              </a:spcAft>
            </a:pPr>
            <a:r>
              <a:rPr lang="en-IN" sz="1600" b="1" dirty="0" smtClean="0"/>
              <a:t>Checking</a:t>
            </a:r>
          </a:p>
          <a:p>
            <a:pPr lvl="1">
              <a:spcBef>
                <a:spcPts val="200"/>
              </a:spcBef>
              <a:spcAft>
                <a:spcPts val="200"/>
              </a:spcAft>
            </a:pPr>
            <a:r>
              <a:rPr lang="en-IN" sz="1600" dirty="0" smtClean="0"/>
              <a:t>Upload a file from your local filesystem to your HDFS.</a:t>
            </a:r>
          </a:p>
          <a:p>
            <a:pPr lvl="1">
              <a:spcBef>
                <a:spcPts val="200"/>
              </a:spcBef>
              <a:spcAft>
                <a:spcPts val="200"/>
              </a:spcAft>
            </a:pPr>
            <a:r>
              <a:rPr lang="en-IN" sz="1600" dirty="0" smtClean="0"/>
              <a:t>Load that file using PigStorage() and dump its contents on console</a:t>
            </a:r>
            <a:endParaRPr lang="en-IN" sz="1600" dirty="0"/>
          </a:p>
        </p:txBody>
      </p:sp>
      <p:pic>
        <p:nvPicPr>
          <p:cNvPr id="4" name="Picture 3"/>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533400" y="2269129"/>
            <a:ext cx="8699921" cy="114316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533400" y="3581401"/>
            <a:ext cx="5789627" cy="2619741"/>
          </a:xfrm>
          <a:prstGeom prst="rect">
            <a:avLst/>
          </a:prstGeom>
        </p:spPr>
      </p:pic>
    </p:spTree>
    <p:extLst>
      <p:ext uri="{BB962C8B-B14F-4D97-AF65-F5344CB8AC3E}">
        <p14:creationId xmlns:p14="http://schemas.microsoft.com/office/powerpoint/2010/main" xmlns="" val="2822151489"/>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64008"/>
            <a:ext cx="8098536" cy="704088"/>
          </a:xfrm>
        </p:spPr>
        <p:txBody>
          <a:bodyPr vert="horz" lIns="45720" tIns="45720" rIns="45720" bIns="45720" rtlCol="0" anchor="b" anchorCtr="0">
            <a:normAutofit/>
          </a:bodyPr>
          <a:lstStyle/>
          <a:p>
            <a:r>
              <a:rPr lang="en-IN" dirty="0" smtClean="0"/>
              <a:t>Closing Single node-cluster</a:t>
            </a:r>
            <a:endParaRPr lang="en-IN" dirty="0"/>
          </a:p>
        </p:txBody>
      </p:sp>
      <p:sp>
        <p:nvSpPr>
          <p:cNvPr id="3" name="Content Placeholder 2"/>
          <p:cNvSpPr>
            <a:spLocks noGrp="1"/>
          </p:cNvSpPr>
          <p:nvPr>
            <p:ph idx="1"/>
          </p:nvPr>
        </p:nvSpPr>
        <p:spPr/>
        <p:txBody>
          <a:bodyPr>
            <a:normAutofit/>
          </a:bodyPr>
          <a:lstStyle/>
          <a:p>
            <a:pPr>
              <a:spcBef>
                <a:spcPts val="400"/>
              </a:spcBef>
              <a:spcAft>
                <a:spcPts val="400"/>
              </a:spcAft>
            </a:pPr>
            <a:r>
              <a:rPr lang="en-IN" sz="1600" b="1" dirty="0" smtClean="0"/>
              <a:t>Closing</a:t>
            </a:r>
          </a:p>
          <a:p>
            <a:pPr lvl="1"/>
            <a:r>
              <a:rPr lang="en-IN" sz="1600" dirty="0" smtClean="0"/>
              <a:t>First stop all the java processes using </a:t>
            </a:r>
            <a:r>
              <a:rPr lang="en-IN" sz="1600" i="1" dirty="0" smtClean="0"/>
              <a:t>“stop-all.sh”.</a:t>
            </a:r>
          </a:p>
          <a:p>
            <a:pPr lvl="1"/>
            <a:r>
              <a:rPr lang="en-IN" sz="1600" dirty="0" smtClean="0"/>
              <a:t>Then logout from hadoop dedicated user by </a:t>
            </a:r>
            <a:r>
              <a:rPr lang="en-IN" sz="1600" i="1" dirty="0" smtClean="0"/>
              <a:t>“exit”.</a:t>
            </a:r>
          </a:p>
          <a:p>
            <a:pPr marL="0" indent="0">
              <a:spcBef>
                <a:spcPts val="400"/>
              </a:spcBef>
              <a:spcAft>
                <a:spcPts val="400"/>
              </a:spcAft>
              <a:buNone/>
            </a:pPr>
            <a:r>
              <a:rPr lang="en-IN" sz="1600" dirty="0" smtClean="0"/>
              <a:t>Note: Improper closing or exiting may corrupt the HDFS system. On restarting, it may open in safe mode and then unable to load all the data on data nodes. Thus you may need to reformat namenode causing all the data to get lost</a:t>
            </a:r>
            <a:endParaRPr lang="en-IN" sz="1600" dirty="0"/>
          </a:p>
        </p:txBody>
      </p:sp>
      <p:pic>
        <p:nvPicPr>
          <p:cNvPr id="4" name="Picture 3"/>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533400" y="3200400"/>
            <a:ext cx="7885312" cy="3048000"/>
          </a:xfrm>
          <a:prstGeom prst="rect">
            <a:avLst/>
          </a:prstGeom>
        </p:spPr>
      </p:pic>
    </p:spTree>
    <p:extLst>
      <p:ext uri="{BB962C8B-B14F-4D97-AF65-F5344CB8AC3E}">
        <p14:creationId xmlns:p14="http://schemas.microsoft.com/office/powerpoint/2010/main" xmlns="" val="907750431"/>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45720" tIns="45720" rIns="45720" bIns="45720" rtlCol="0" anchor="b" anchorCtr="0">
            <a:normAutofit/>
          </a:bodyPr>
          <a:lstStyle/>
          <a:p>
            <a:r>
              <a:rPr lang="en-IN" dirty="0" smtClean="0"/>
              <a:t>Safemode</a:t>
            </a:r>
            <a:endParaRPr lang="en-IN" dirty="0"/>
          </a:p>
        </p:txBody>
      </p:sp>
      <p:sp>
        <p:nvSpPr>
          <p:cNvPr id="3" name="Content Placeholder 2"/>
          <p:cNvSpPr>
            <a:spLocks noGrp="1"/>
          </p:cNvSpPr>
          <p:nvPr>
            <p:ph idx="1"/>
          </p:nvPr>
        </p:nvSpPr>
        <p:spPr/>
        <p:txBody>
          <a:bodyPr>
            <a:normAutofit/>
          </a:bodyPr>
          <a:lstStyle/>
          <a:p>
            <a:pPr marL="0" indent="0">
              <a:spcBef>
                <a:spcPts val="400"/>
              </a:spcBef>
              <a:spcAft>
                <a:spcPts val="400"/>
              </a:spcAft>
              <a:buNone/>
            </a:pPr>
            <a:r>
              <a:rPr lang="en-IN" sz="2000" dirty="0" smtClean="0"/>
              <a:t>You may have to manually exit safe mode using following command</a:t>
            </a:r>
          </a:p>
          <a:p>
            <a:pPr marL="0" indent="0">
              <a:spcBef>
                <a:spcPts val="400"/>
              </a:spcBef>
              <a:spcAft>
                <a:spcPts val="400"/>
              </a:spcAft>
              <a:buNone/>
            </a:pPr>
            <a:endParaRPr lang="en-IN" sz="2000" dirty="0" smtClean="0"/>
          </a:p>
          <a:p>
            <a:pPr marL="0" indent="0">
              <a:spcBef>
                <a:spcPts val="400"/>
              </a:spcBef>
              <a:spcAft>
                <a:spcPts val="400"/>
              </a:spcAft>
              <a:buNone/>
            </a:pPr>
            <a:r>
              <a:rPr lang="en-IN" sz="2000" i="1" dirty="0" smtClean="0"/>
              <a:t>Hadoop dfsadmin –safemode leave</a:t>
            </a:r>
          </a:p>
          <a:p>
            <a:pPr marL="0" indent="0">
              <a:spcBef>
                <a:spcPts val="400"/>
              </a:spcBef>
              <a:spcAft>
                <a:spcPts val="400"/>
              </a:spcAft>
              <a:buNone/>
            </a:pPr>
            <a:endParaRPr lang="en-IN" sz="2000" i="1" dirty="0" smtClean="0"/>
          </a:p>
          <a:p>
            <a:pPr marL="0" indent="0">
              <a:spcBef>
                <a:spcPts val="400"/>
              </a:spcBef>
              <a:spcAft>
                <a:spcPts val="400"/>
              </a:spcAft>
              <a:buNone/>
            </a:pPr>
            <a:endParaRPr lang="en-IN" sz="2000" i="1" dirty="0" smtClean="0"/>
          </a:p>
          <a:p>
            <a:pPr marL="0" indent="0">
              <a:spcBef>
                <a:spcPts val="400"/>
              </a:spcBef>
              <a:spcAft>
                <a:spcPts val="400"/>
              </a:spcAft>
              <a:buNone/>
            </a:pPr>
            <a:endParaRPr lang="en-IN" sz="2000" i="1" dirty="0"/>
          </a:p>
          <a:p>
            <a:pPr marL="0" indent="0">
              <a:spcBef>
                <a:spcPts val="400"/>
              </a:spcBef>
              <a:spcAft>
                <a:spcPts val="400"/>
              </a:spcAft>
              <a:buNone/>
            </a:pPr>
            <a:endParaRPr lang="en-IN" sz="2000" i="1" dirty="0" smtClean="0"/>
          </a:p>
          <a:p>
            <a:pPr marL="0" indent="0">
              <a:spcBef>
                <a:spcPts val="400"/>
              </a:spcBef>
              <a:spcAft>
                <a:spcPts val="400"/>
              </a:spcAft>
              <a:buNone/>
            </a:pPr>
            <a:r>
              <a:rPr lang="en-IN" sz="2000" dirty="0" smtClean="0"/>
              <a:t>This may cause some datablocks to corrupt and cause loss of data on HDFS.</a:t>
            </a:r>
            <a:endParaRPr lang="en-IN" sz="2000" i="1" dirty="0" smtClean="0"/>
          </a:p>
        </p:txBody>
      </p:sp>
      <p:pic>
        <p:nvPicPr>
          <p:cNvPr id="4" name="Picture 3"/>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533400" y="2590800"/>
            <a:ext cx="8915400" cy="1026135"/>
          </a:xfrm>
          <a:prstGeom prst="rect">
            <a:avLst/>
          </a:prstGeom>
        </p:spPr>
      </p:pic>
    </p:spTree>
    <p:extLst>
      <p:ext uri="{BB962C8B-B14F-4D97-AF65-F5344CB8AC3E}">
        <p14:creationId xmlns:p14="http://schemas.microsoft.com/office/powerpoint/2010/main" xmlns="" val="214759067"/>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Configurations</a:t>
            </a:r>
            <a:endParaRPr lang="en-US" dirty="0"/>
          </a:p>
        </p:txBody>
      </p:sp>
      <p:sp>
        <p:nvSpPr>
          <p:cNvPr id="3" name="Content Placeholder 2"/>
          <p:cNvSpPr>
            <a:spLocks noGrp="1"/>
          </p:cNvSpPr>
          <p:nvPr>
            <p:ph idx="1"/>
          </p:nvPr>
        </p:nvSpPr>
        <p:spPr>
          <a:xfrm>
            <a:off x="533400" y="1066800"/>
            <a:ext cx="8915400" cy="5041900"/>
          </a:xfrm>
        </p:spPr>
        <p:txBody>
          <a:bodyPr/>
          <a:lstStyle/>
          <a:p>
            <a:pPr lvl="1"/>
            <a:r>
              <a:rPr lang="en-US" dirty="0" smtClean="0"/>
              <a:t>Each component is configured using an XML file.</a:t>
            </a:r>
          </a:p>
          <a:p>
            <a:pPr lvl="1"/>
            <a:r>
              <a:rPr lang="en-US" dirty="0" smtClean="0"/>
              <a:t>NOTE: In HADOOP version 2.2 all the confs are done in a single file hadoop-site.xml</a:t>
            </a:r>
          </a:p>
          <a:p>
            <a:pPr lvl="1"/>
            <a:r>
              <a:rPr lang="en-US" dirty="0" smtClean="0"/>
              <a:t>In newer versions from 0.20 onwards this file is split into 3 files (Properties names are same only the files have been split)</a:t>
            </a:r>
          </a:p>
          <a:p>
            <a:pPr lvl="1"/>
            <a:r>
              <a:rPr lang="en-US" dirty="0" smtClean="0"/>
              <a:t>core-site.xml -&gt; Core properties go here</a:t>
            </a:r>
          </a:p>
          <a:p>
            <a:pPr lvl="1"/>
            <a:r>
              <a:rPr lang="en-US" dirty="0" smtClean="0"/>
              <a:t>hdfs-site.xml -&gt; HDFS Properties go here</a:t>
            </a:r>
          </a:p>
          <a:p>
            <a:pPr lvl="1"/>
            <a:r>
              <a:rPr lang="en-US" dirty="0" smtClean="0"/>
              <a:t>mapred-site.xml -&gt; Map reduce properties are configured here</a:t>
            </a:r>
          </a:p>
          <a:p>
            <a:pPr lvl="1"/>
            <a:r>
              <a:rPr lang="en-US" dirty="0" smtClean="0"/>
              <a:t>Since we are using CDH4 it uses HADOOP version 2.0.0</a:t>
            </a:r>
          </a:p>
        </p:txBody>
      </p:sp>
      <p:sp>
        <p:nvSpPr>
          <p:cNvPr id="4" name="Slide Number Placeholder 3"/>
          <p:cNvSpPr>
            <a:spLocks noGrp="1"/>
          </p:cNvSpPr>
          <p:nvPr>
            <p:ph type="sldNum" sz="quarter" idx="12"/>
          </p:nvPr>
        </p:nvSpPr>
        <p:spPr/>
        <p:txBody>
          <a:bodyPr/>
          <a:lstStyle/>
          <a:p>
            <a:fld id="{5A0614AE-7DA6-4443-9A06-FA7BD7CD666D}" type="slidenum">
              <a:rPr lang="en-US" smtClean="0"/>
              <a:pPr/>
              <a:t>145</a:t>
            </a:fld>
            <a:endParaRPr lang="en-US" dirty="0"/>
          </a:p>
        </p:txBody>
      </p:sp>
    </p:spTree>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Modes</a:t>
            </a:r>
            <a:endParaRPr lang="en-US" dirty="0"/>
          </a:p>
        </p:txBody>
      </p:sp>
      <p:sp>
        <p:nvSpPr>
          <p:cNvPr id="3" name="Content Placeholder 2"/>
          <p:cNvSpPr>
            <a:spLocks noGrp="1"/>
          </p:cNvSpPr>
          <p:nvPr>
            <p:ph idx="1"/>
          </p:nvPr>
        </p:nvSpPr>
        <p:spPr>
          <a:xfrm>
            <a:off x="533400" y="1092200"/>
            <a:ext cx="8915400" cy="5041900"/>
          </a:xfrm>
        </p:spPr>
        <p:txBody>
          <a:bodyPr/>
          <a:lstStyle/>
          <a:p>
            <a:pPr lvl="1"/>
            <a:r>
              <a:rPr lang="en-US" dirty="0" smtClean="0"/>
              <a:t>Standalone mode-&gt; No daemons run, everything runs in single process. Suitable for debugging MR programs</a:t>
            </a:r>
          </a:p>
          <a:p>
            <a:pPr lvl="1"/>
            <a:r>
              <a:rPr lang="en-US" dirty="0" smtClean="0"/>
              <a:t>Pseudo Distributed -&gt; All HADOOP processes run on local machine, simulating small cluster of</a:t>
            </a:r>
            <a:br>
              <a:rPr lang="en-US" dirty="0" smtClean="0"/>
            </a:br>
            <a:r>
              <a:rPr lang="en-US" dirty="0" smtClean="0"/>
              <a:t>1 node</a:t>
            </a:r>
          </a:p>
          <a:p>
            <a:pPr lvl="1"/>
            <a:r>
              <a:rPr lang="en-US" dirty="0" smtClean="0"/>
              <a:t>Fully Distributed -&gt; HADOOP runs on a cluster of machines.</a:t>
            </a:r>
          </a:p>
        </p:txBody>
      </p:sp>
      <p:sp>
        <p:nvSpPr>
          <p:cNvPr id="4" name="Slide Number Placeholder 3"/>
          <p:cNvSpPr>
            <a:spLocks noGrp="1"/>
          </p:cNvSpPr>
          <p:nvPr>
            <p:ph type="sldNum" sz="quarter" idx="12"/>
          </p:nvPr>
        </p:nvSpPr>
        <p:spPr/>
        <p:txBody>
          <a:bodyPr/>
          <a:lstStyle/>
          <a:p>
            <a:fld id="{5A0614AE-7DA6-4443-9A06-FA7BD7CD666D}" type="slidenum">
              <a:rPr lang="en-US" smtClean="0"/>
              <a:pPr/>
              <a:t>146</a:t>
            </a:fld>
            <a:endParaRPr lang="en-US" dirty="0"/>
          </a:p>
        </p:txBody>
      </p:sp>
    </p:spTree>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Properties</a:t>
            </a:r>
            <a:endParaRPr lang="en-US" dirty="0"/>
          </a:p>
        </p:txBody>
      </p:sp>
      <p:sp>
        <p:nvSpPr>
          <p:cNvPr id="4" name="Slide Number Placeholder 3"/>
          <p:cNvSpPr>
            <a:spLocks noGrp="1"/>
          </p:cNvSpPr>
          <p:nvPr>
            <p:ph type="sldNum" sz="quarter" idx="12"/>
          </p:nvPr>
        </p:nvSpPr>
        <p:spPr/>
        <p:txBody>
          <a:bodyPr/>
          <a:lstStyle/>
          <a:p>
            <a:fld id="{5A0614AE-7DA6-4443-9A06-FA7BD7CD666D}" type="slidenum">
              <a:rPr lang="en-US" smtClean="0"/>
              <a:pPr/>
              <a:t>147</a:t>
            </a:fld>
            <a:endParaRPr lang="en-US" dirty="0"/>
          </a:p>
        </p:txBody>
      </p:sp>
      <p:graphicFrame>
        <p:nvGraphicFramePr>
          <p:cNvPr id="6" name="Content Placeholder 3"/>
          <p:cNvGraphicFramePr>
            <a:graphicFrameLocks noGrp="1"/>
          </p:cNvGraphicFramePr>
          <p:nvPr>
            <p:ph idx="1"/>
            <p:extLst>
              <p:ext uri="{D42A27DB-BD31-4B8C-83A1-F6EECF244321}">
                <p14:modId xmlns:p14="http://schemas.microsoft.com/office/powerpoint/2010/main" xmlns="" val="1751174385"/>
              </p:ext>
            </p:extLst>
          </p:nvPr>
        </p:nvGraphicFramePr>
        <p:xfrm>
          <a:off x="533400" y="1092200"/>
          <a:ext cx="8915400" cy="2011680"/>
        </p:xfrm>
        <a:graphic>
          <a:graphicData uri="http://schemas.openxmlformats.org/drawingml/2006/table">
            <a:tbl>
              <a:tblPr/>
              <a:tblGrid>
                <a:gridCol w="1524000"/>
                <a:gridCol w="1905000"/>
                <a:gridCol w="1828800"/>
                <a:gridCol w="1828800"/>
                <a:gridCol w="1828800"/>
              </a:tblGrid>
              <a:tr h="301693">
                <a:tc>
                  <a:txBody>
                    <a:bodyPr/>
                    <a:lstStyle/>
                    <a:p>
                      <a:pPr algn="ctr"/>
                      <a:r>
                        <a:rPr lang="en-IN" b="1" dirty="0">
                          <a:solidFill>
                            <a:schemeClr val="bg1"/>
                          </a:solidFill>
                          <a:effectLst/>
                          <a:latin typeface="+mn-lt"/>
                        </a:rPr>
                        <a:t>Component</a:t>
                      </a:r>
                    </a:p>
                  </a:txBody>
                  <a:tcPr marL="47625" marR="47625" marT="91440" marB="91440" anchor="ctr">
                    <a:lnL w="12700" cap="flat" cmpd="sng" algn="ctr">
                      <a:solidFill>
                        <a:schemeClr val="accent4"/>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solidFill>
                      <a:schemeClr val="bg2"/>
                    </a:solidFill>
                  </a:tcPr>
                </a:tc>
                <a:tc>
                  <a:txBody>
                    <a:bodyPr/>
                    <a:lstStyle/>
                    <a:p>
                      <a:pPr algn="ctr"/>
                      <a:r>
                        <a:rPr lang="en-IN" b="1" dirty="0">
                          <a:solidFill>
                            <a:schemeClr val="bg1"/>
                          </a:solidFill>
                          <a:effectLst/>
                          <a:latin typeface="+mn-lt"/>
                        </a:rPr>
                        <a:t>Property</a:t>
                      </a:r>
                    </a:p>
                  </a:txBody>
                  <a:tcPr marL="47625" marR="47625" marT="91440" marB="9144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solidFill>
                      <a:schemeClr val="bg2"/>
                    </a:solidFill>
                  </a:tcPr>
                </a:tc>
                <a:tc>
                  <a:txBody>
                    <a:bodyPr/>
                    <a:lstStyle/>
                    <a:p>
                      <a:pPr algn="ctr"/>
                      <a:r>
                        <a:rPr lang="en-IN" b="1" dirty="0">
                          <a:solidFill>
                            <a:schemeClr val="bg1"/>
                          </a:solidFill>
                          <a:effectLst/>
                          <a:latin typeface="+mn-lt"/>
                        </a:rPr>
                        <a:t>Standalone</a:t>
                      </a:r>
                    </a:p>
                  </a:txBody>
                  <a:tcPr marL="47625" marR="47625" marT="91440" marB="9144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solidFill>
                      <a:schemeClr val="bg2"/>
                    </a:solidFill>
                  </a:tcPr>
                </a:tc>
                <a:tc>
                  <a:txBody>
                    <a:bodyPr/>
                    <a:lstStyle/>
                    <a:p>
                      <a:pPr algn="ctr"/>
                      <a:r>
                        <a:rPr lang="en-IN" b="1" dirty="0">
                          <a:solidFill>
                            <a:schemeClr val="bg1"/>
                          </a:solidFill>
                          <a:effectLst/>
                          <a:latin typeface="+mn-lt"/>
                        </a:rPr>
                        <a:t>Pseudo-distributed</a:t>
                      </a:r>
                    </a:p>
                  </a:txBody>
                  <a:tcPr marL="47625" marR="47625" marT="91440" marB="9144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solidFill>
                      <a:schemeClr val="bg2"/>
                    </a:solidFill>
                  </a:tcPr>
                </a:tc>
                <a:tc>
                  <a:txBody>
                    <a:bodyPr/>
                    <a:lstStyle/>
                    <a:p>
                      <a:pPr algn="ctr"/>
                      <a:r>
                        <a:rPr lang="en-IN" b="1" dirty="0">
                          <a:solidFill>
                            <a:schemeClr val="bg1"/>
                          </a:solidFill>
                          <a:effectLst/>
                          <a:latin typeface="+mn-lt"/>
                        </a:rPr>
                        <a:t>Fully distributed</a:t>
                      </a:r>
                    </a:p>
                  </a:txBody>
                  <a:tcPr marL="47625" marR="47625" marT="91440" marB="91440" anchor="ctr">
                    <a:lnL w="12700" cap="flat" cmpd="sng" algn="ctr">
                      <a:solidFill>
                        <a:schemeClr val="bg1"/>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solidFill>
                      <a:schemeClr val="bg2"/>
                    </a:solidFill>
                  </a:tcPr>
                </a:tc>
              </a:tr>
              <a:tr h="0">
                <a:tc>
                  <a:txBody>
                    <a:bodyPr/>
                    <a:lstStyle/>
                    <a:p>
                      <a:r>
                        <a:rPr lang="en-IN" sz="1600" dirty="0">
                          <a:solidFill>
                            <a:schemeClr val="tx1"/>
                          </a:solidFill>
                          <a:effectLst/>
                          <a:latin typeface="+mn-lt"/>
                        </a:rPr>
                        <a:t>Core</a:t>
                      </a:r>
                    </a:p>
                  </a:txBody>
                  <a:tcPr marL="47625" marR="47625" marT="91440" marB="91440"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solidFill>
                      <a:srgbClr val="E9EDF4"/>
                    </a:solidFill>
                  </a:tcPr>
                </a:tc>
                <a:tc>
                  <a:txBody>
                    <a:bodyPr/>
                    <a:lstStyle/>
                    <a:p>
                      <a:r>
                        <a:rPr lang="en-IN" sz="1600" dirty="0">
                          <a:solidFill>
                            <a:schemeClr val="tx1"/>
                          </a:solidFill>
                          <a:effectLst/>
                          <a:latin typeface="+mn-lt"/>
                        </a:rPr>
                        <a:t>fs.default.name</a:t>
                      </a:r>
                    </a:p>
                  </a:txBody>
                  <a:tcPr marL="47625" marR="47625" marT="91440" marB="91440"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solidFill>
                      <a:srgbClr val="E9EDF4"/>
                    </a:solidFill>
                  </a:tcPr>
                </a:tc>
                <a:tc>
                  <a:txBody>
                    <a:bodyPr/>
                    <a:lstStyle/>
                    <a:p>
                      <a:r>
                        <a:rPr lang="en-IN" sz="1600" dirty="0">
                          <a:solidFill>
                            <a:schemeClr val="tx1"/>
                          </a:solidFill>
                          <a:effectLst/>
                          <a:latin typeface="+mn-lt"/>
                        </a:rPr>
                        <a:t>file:///(default)</a:t>
                      </a:r>
                    </a:p>
                  </a:txBody>
                  <a:tcPr marL="47625" marR="47625" marT="91440" marB="91440"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solidFill>
                      <a:srgbClr val="E9EDF4"/>
                    </a:solidFill>
                  </a:tcPr>
                </a:tc>
                <a:tc>
                  <a:txBody>
                    <a:bodyPr/>
                    <a:lstStyle/>
                    <a:p>
                      <a:r>
                        <a:rPr lang="en-IN" sz="1600" dirty="0">
                          <a:solidFill>
                            <a:schemeClr val="tx1"/>
                          </a:solidFill>
                          <a:effectLst/>
                          <a:latin typeface="+mn-lt"/>
                        </a:rPr>
                        <a:t>hdfs://localhost</a:t>
                      </a:r>
                      <a:r>
                        <a:rPr lang="en-IN" sz="1600" dirty="0" smtClean="0">
                          <a:solidFill>
                            <a:schemeClr val="tx1"/>
                          </a:solidFill>
                          <a:effectLst/>
                          <a:latin typeface="+mn-lt"/>
                        </a:rPr>
                        <a:t>/</a:t>
                      </a:r>
                      <a:endParaRPr lang="en-IN" sz="1600" dirty="0">
                        <a:solidFill>
                          <a:schemeClr val="tx1"/>
                        </a:solidFill>
                        <a:effectLst/>
                        <a:latin typeface="+mn-lt"/>
                      </a:endParaRPr>
                    </a:p>
                  </a:txBody>
                  <a:tcPr marL="47625" marR="47625" marT="91440" marB="91440"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solidFill>
                      <a:srgbClr val="E9EDF4"/>
                    </a:solidFill>
                  </a:tcPr>
                </a:tc>
                <a:tc>
                  <a:txBody>
                    <a:bodyPr/>
                    <a:lstStyle/>
                    <a:p>
                      <a:r>
                        <a:rPr lang="en-IN" sz="1600" dirty="0">
                          <a:solidFill>
                            <a:schemeClr val="tx1"/>
                          </a:solidFill>
                          <a:effectLst/>
                          <a:latin typeface="+mn-lt"/>
                        </a:rPr>
                        <a:t>hdfs://</a:t>
                      </a:r>
                      <a:r>
                        <a:rPr lang="en-IN" sz="1600" i="1" dirty="0">
                          <a:solidFill>
                            <a:schemeClr val="tx1"/>
                          </a:solidFill>
                          <a:effectLst/>
                          <a:latin typeface="+mn-lt"/>
                        </a:rPr>
                        <a:t>namenode</a:t>
                      </a:r>
                      <a:r>
                        <a:rPr lang="en-IN" sz="1600" dirty="0">
                          <a:solidFill>
                            <a:schemeClr val="tx1"/>
                          </a:solidFill>
                          <a:effectLst/>
                          <a:latin typeface="+mn-lt"/>
                        </a:rPr>
                        <a:t>/</a:t>
                      </a:r>
                    </a:p>
                  </a:txBody>
                  <a:tcPr marL="47625" marR="47625" marT="91440" marB="91440"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solidFill>
                      <a:srgbClr val="E9EDF4"/>
                    </a:solidFill>
                  </a:tcPr>
                </a:tc>
              </a:tr>
              <a:tr h="0">
                <a:tc>
                  <a:txBody>
                    <a:bodyPr/>
                    <a:lstStyle/>
                    <a:p>
                      <a:r>
                        <a:rPr lang="en-IN" sz="1600" dirty="0">
                          <a:solidFill>
                            <a:schemeClr val="tx1"/>
                          </a:solidFill>
                          <a:effectLst/>
                          <a:latin typeface="+mn-lt"/>
                        </a:rPr>
                        <a:t>HDFS</a:t>
                      </a:r>
                    </a:p>
                  </a:txBody>
                  <a:tcPr marL="47625" marR="47625" marT="91440" marB="91440"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solidFill>
                      <a:srgbClr val="E9EDF4"/>
                    </a:solidFill>
                  </a:tcPr>
                </a:tc>
                <a:tc>
                  <a:txBody>
                    <a:bodyPr/>
                    <a:lstStyle/>
                    <a:p>
                      <a:r>
                        <a:rPr lang="en-IN" sz="1600" dirty="0">
                          <a:solidFill>
                            <a:schemeClr val="tx1"/>
                          </a:solidFill>
                          <a:effectLst/>
                          <a:latin typeface="+mn-lt"/>
                        </a:rPr>
                        <a:t>dfs.replication</a:t>
                      </a:r>
                    </a:p>
                  </a:txBody>
                  <a:tcPr marL="47625" marR="47625" marT="91440" marB="91440"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solidFill>
                      <a:srgbClr val="E9EDF4"/>
                    </a:solidFill>
                  </a:tcPr>
                </a:tc>
                <a:tc>
                  <a:txBody>
                    <a:bodyPr/>
                    <a:lstStyle/>
                    <a:p>
                      <a:r>
                        <a:rPr lang="en-IN" sz="1600" dirty="0">
                          <a:solidFill>
                            <a:schemeClr val="tx1"/>
                          </a:solidFill>
                          <a:effectLst/>
                          <a:latin typeface="+mn-lt"/>
                        </a:rPr>
                        <a:t>N/A</a:t>
                      </a:r>
                    </a:p>
                  </a:txBody>
                  <a:tcPr marL="47625" marR="47625" marT="91440" marB="91440"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solidFill>
                      <a:srgbClr val="E9EDF4"/>
                    </a:solidFill>
                  </a:tcPr>
                </a:tc>
                <a:tc>
                  <a:txBody>
                    <a:bodyPr/>
                    <a:lstStyle/>
                    <a:p>
                      <a:r>
                        <a:rPr lang="en-IN" sz="1600" dirty="0">
                          <a:solidFill>
                            <a:schemeClr val="tx1"/>
                          </a:solidFill>
                          <a:effectLst/>
                          <a:latin typeface="+mn-lt"/>
                        </a:rPr>
                        <a:t>1</a:t>
                      </a:r>
                    </a:p>
                  </a:txBody>
                  <a:tcPr marL="47625" marR="47625" marT="91440" marB="91440"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solidFill>
                      <a:srgbClr val="E9EDF4"/>
                    </a:solidFill>
                  </a:tcPr>
                </a:tc>
                <a:tc>
                  <a:txBody>
                    <a:bodyPr/>
                    <a:lstStyle/>
                    <a:p>
                      <a:r>
                        <a:rPr lang="en-IN" sz="1600" dirty="0">
                          <a:solidFill>
                            <a:schemeClr val="tx1"/>
                          </a:solidFill>
                          <a:effectLst/>
                          <a:latin typeface="+mn-lt"/>
                        </a:rPr>
                        <a:t>3 (default)</a:t>
                      </a:r>
                    </a:p>
                  </a:txBody>
                  <a:tcPr marL="47625" marR="47625" marT="91440" marB="91440"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solidFill>
                      <a:srgbClr val="E9EDF4"/>
                    </a:solidFill>
                  </a:tcPr>
                </a:tc>
              </a:tr>
              <a:tr h="0">
                <a:tc>
                  <a:txBody>
                    <a:bodyPr/>
                    <a:lstStyle/>
                    <a:p>
                      <a:endParaRPr lang="en-IN" sz="1600" dirty="0">
                        <a:solidFill>
                          <a:schemeClr val="tx1"/>
                        </a:solidFill>
                        <a:effectLst/>
                        <a:latin typeface="+mn-lt"/>
                      </a:endParaRPr>
                    </a:p>
                  </a:txBody>
                  <a:tcPr marL="47625" marR="47625" marT="91440" marB="91440"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solidFill>
                      <a:srgbClr val="E9EDF4"/>
                    </a:solidFill>
                  </a:tcPr>
                </a:tc>
                <a:tc>
                  <a:txBody>
                    <a:bodyPr/>
                    <a:lstStyle/>
                    <a:p>
                      <a:endParaRPr lang="en-IN" sz="1600" dirty="0">
                        <a:solidFill>
                          <a:schemeClr val="tx1"/>
                        </a:solidFill>
                        <a:effectLst/>
                        <a:latin typeface="+mn-lt"/>
                      </a:endParaRPr>
                    </a:p>
                  </a:txBody>
                  <a:tcPr marL="47625" marR="47625" marT="91440" marB="91440"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solidFill>
                      <a:srgbClr val="E9EDF4"/>
                    </a:solidFill>
                  </a:tcPr>
                </a:tc>
                <a:tc>
                  <a:txBody>
                    <a:bodyPr/>
                    <a:lstStyle/>
                    <a:p>
                      <a:endParaRPr lang="en-IN" sz="1600" dirty="0">
                        <a:solidFill>
                          <a:schemeClr val="tx1"/>
                        </a:solidFill>
                        <a:effectLst/>
                        <a:latin typeface="+mn-lt"/>
                      </a:endParaRPr>
                    </a:p>
                  </a:txBody>
                  <a:tcPr marL="47625" marR="47625" marT="91440" marB="91440"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solidFill>
                      <a:srgbClr val="E9EDF4"/>
                    </a:solidFill>
                  </a:tcPr>
                </a:tc>
                <a:tc>
                  <a:txBody>
                    <a:bodyPr/>
                    <a:lstStyle/>
                    <a:p>
                      <a:endParaRPr lang="en-IN" sz="1600" dirty="0">
                        <a:solidFill>
                          <a:schemeClr val="tx1"/>
                        </a:solidFill>
                        <a:effectLst/>
                        <a:latin typeface="+mn-lt"/>
                      </a:endParaRPr>
                    </a:p>
                  </a:txBody>
                  <a:tcPr marL="47625" marR="47625" marT="91440" marB="91440"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solidFill>
                      <a:srgbClr val="E9EDF4"/>
                    </a:solidFill>
                  </a:tcPr>
                </a:tc>
                <a:tc>
                  <a:txBody>
                    <a:bodyPr/>
                    <a:lstStyle/>
                    <a:p>
                      <a:endParaRPr lang="en-IN" sz="1600" dirty="0">
                        <a:solidFill>
                          <a:schemeClr val="tx1"/>
                        </a:solidFill>
                        <a:effectLst/>
                        <a:latin typeface="+mn-lt"/>
                      </a:endParaRPr>
                    </a:p>
                  </a:txBody>
                  <a:tcPr marL="47625" marR="47625" marT="91440" marB="91440"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solidFill>
                      <a:srgbClr val="E9EDF4"/>
                    </a:solidFill>
                  </a:tcPr>
                </a:tc>
              </a:tr>
            </a:tbl>
          </a:graphicData>
        </a:graphic>
      </p:graphicFrame>
    </p:spTree>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mapred-site.xml</a:t>
            </a:r>
          </a:p>
        </p:txBody>
      </p:sp>
      <p:sp>
        <p:nvSpPr>
          <p:cNvPr id="3" name="Content Placeholder 2"/>
          <p:cNvSpPr>
            <a:spLocks noGrp="1"/>
          </p:cNvSpPr>
          <p:nvPr>
            <p:ph idx="1"/>
          </p:nvPr>
        </p:nvSpPr>
        <p:spPr/>
        <p:txBody>
          <a:bodyPr/>
          <a:lstStyle/>
          <a:p>
            <a:pPr lvl="1"/>
            <a:r>
              <a:rPr lang="en-US" dirty="0" smtClean="0"/>
              <a:t>mapred-site.xml location /</a:t>
            </a:r>
            <a:r>
              <a:rPr lang="en-US" dirty="0" err="1" smtClean="0"/>
              <a:t>usr</a:t>
            </a:r>
            <a:r>
              <a:rPr lang="en-US" dirty="0" smtClean="0"/>
              <a:t>/local/hadoop/</a:t>
            </a:r>
            <a:r>
              <a:rPr lang="en-US" dirty="0" err="1" smtClean="0"/>
              <a:t>etc</a:t>
            </a:r>
            <a:r>
              <a:rPr lang="en-US" dirty="0" smtClean="0"/>
              <a:t>/hadoop/</a:t>
            </a:r>
          </a:p>
        </p:txBody>
      </p:sp>
      <p:sp>
        <p:nvSpPr>
          <p:cNvPr id="4" name="Slide Number Placeholder 3"/>
          <p:cNvSpPr>
            <a:spLocks noGrp="1"/>
          </p:cNvSpPr>
          <p:nvPr>
            <p:ph type="sldNum" sz="quarter" idx="12"/>
          </p:nvPr>
        </p:nvSpPr>
        <p:spPr/>
        <p:txBody>
          <a:bodyPr/>
          <a:lstStyle/>
          <a:p>
            <a:fld id="{5A0614AE-7DA6-4443-9A06-FA7BD7CD666D}" type="slidenum">
              <a:rPr lang="en-US" smtClean="0"/>
              <a:pPr/>
              <a:t>148</a:t>
            </a:fld>
            <a:endParaRPr lang="en-US" dirty="0"/>
          </a:p>
        </p:txBody>
      </p:sp>
      <p:sp>
        <p:nvSpPr>
          <p:cNvPr id="5" name="Rounded Rectangle 4"/>
          <p:cNvSpPr/>
          <p:nvPr/>
        </p:nvSpPr>
        <p:spPr>
          <a:xfrm>
            <a:off x="533400" y="1570314"/>
            <a:ext cx="8902700" cy="4565163"/>
          </a:xfrm>
          <a:prstGeom prst="roundRect">
            <a:avLst>
              <a:gd name="adj" fmla="val 3413"/>
            </a:avLst>
          </a:prstGeom>
          <a:solidFill>
            <a:schemeClr val="bg1"/>
          </a:solidFill>
          <a:ln>
            <a:solidFill>
              <a:schemeClr val="bg1">
                <a:lumMod val="65000"/>
              </a:schemeClr>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8" name="Picture 7"/>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533400" y="1619855"/>
            <a:ext cx="8839200" cy="4515622"/>
          </a:xfrm>
          <a:prstGeom prst="rect">
            <a:avLst/>
          </a:prstGeom>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D:\Personal\Corporate Training\BigDataAnalytic\Presentation\big-data-use-cases.png"/>
          <p:cNvPicPr>
            <a:picLocks noChangeAspect="1" noChangeArrowheads="1"/>
          </p:cNvPicPr>
          <p:nvPr/>
        </p:nvPicPr>
        <p:blipFill>
          <a:blip r:embed="rId2"/>
          <a:srcRect/>
          <a:stretch>
            <a:fillRect/>
          </a:stretch>
        </p:blipFill>
        <p:spPr bwMode="auto">
          <a:xfrm>
            <a:off x="1160833" y="214290"/>
            <a:ext cx="7506943" cy="6429396"/>
          </a:xfrm>
          <a:prstGeom prst="rect">
            <a:avLst/>
          </a:prstGeom>
          <a:noFill/>
        </p:spPr>
      </p:pic>
    </p:spTree>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hdfs-site.xml</a:t>
            </a:r>
          </a:p>
        </p:txBody>
      </p:sp>
      <p:sp>
        <p:nvSpPr>
          <p:cNvPr id="3" name="Content Placeholder 2"/>
          <p:cNvSpPr>
            <a:spLocks noGrp="1"/>
          </p:cNvSpPr>
          <p:nvPr>
            <p:ph idx="1"/>
          </p:nvPr>
        </p:nvSpPr>
        <p:spPr>
          <a:xfrm>
            <a:off x="533400" y="1066800"/>
            <a:ext cx="8915400" cy="5041900"/>
          </a:xfrm>
        </p:spPr>
        <p:txBody>
          <a:bodyPr/>
          <a:lstStyle/>
          <a:p>
            <a:pPr lvl="1"/>
            <a:r>
              <a:rPr lang="en-US" dirty="0" smtClean="0"/>
              <a:t>hdfs-site.xml location /</a:t>
            </a:r>
            <a:r>
              <a:rPr lang="en-US" dirty="0" err="1" smtClean="0"/>
              <a:t>usr</a:t>
            </a:r>
            <a:r>
              <a:rPr lang="en-US" dirty="0" smtClean="0"/>
              <a:t>/local/hadoop/</a:t>
            </a:r>
            <a:r>
              <a:rPr lang="en-US" dirty="0" err="1" smtClean="0"/>
              <a:t>etc</a:t>
            </a:r>
            <a:r>
              <a:rPr lang="en-US" dirty="0" smtClean="0"/>
              <a:t>/hadoop</a:t>
            </a:r>
            <a:r>
              <a:rPr lang="en-US" dirty="0"/>
              <a:t>/</a:t>
            </a:r>
          </a:p>
          <a:p>
            <a:pPr lvl="1"/>
            <a:endParaRPr lang="en-US" dirty="0" smtClean="0"/>
          </a:p>
        </p:txBody>
      </p:sp>
      <p:sp>
        <p:nvSpPr>
          <p:cNvPr id="4" name="Slide Number Placeholder 3"/>
          <p:cNvSpPr>
            <a:spLocks noGrp="1"/>
          </p:cNvSpPr>
          <p:nvPr>
            <p:ph type="sldNum" sz="quarter" idx="12"/>
          </p:nvPr>
        </p:nvSpPr>
        <p:spPr/>
        <p:txBody>
          <a:bodyPr/>
          <a:lstStyle/>
          <a:p>
            <a:fld id="{5A0614AE-7DA6-4443-9A06-FA7BD7CD666D}" type="slidenum">
              <a:rPr lang="en-US" smtClean="0"/>
              <a:pPr/>
              <a:t>149</a:t>
            </a:fld>
            <a:endParaRPr lang="en-US" dirty="0"/>
          </a:p>
        </p:txBody>
      </p:sp>
      <p:sp>
        <p:nvSpPr>
          <p:cNvPr id="5" name="Rounded Rectangle 4"/>
          <p:cNvSpPr/>
          <p:nvPr/>
        </p:nvSpPr>
        <p:spPr>
          <a:xfrm>
            <a:off x="533400" y="1570314"/>
            <a:ext cx="8902700" cy="4565163"/>
          </a:xfrm>
          <a:prstGeom prst="roundRect">
            <a:avLst>
              <a:gd name="adj" fmla="val 3413"/>
            </a:avLst>
          </a:prstGeom>
          <a:solidFill>
            <a:schemeClr val="bg1"/>
          </a:solidFill>
          <a:ln>
            <a:solidFill>
              <a:schemeClr val="bg1">
                <a:lumMod val="65000"/>
              </a:schemeClr>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533400" y="1570314"/>
            <a:ext cx="8902700" cy="4472394"/>
          </a:xfrm>
          <a:prstGeom prst="rect">
            <a:avLst/>
          </a:prstGeom>
        </p:spPr>
      </p:pic>
    </p:spTree>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core-site.xml</a:t>
            </a:r>
            <a:endParaRPr lang="en-US" dirty="0"/>
          </a:p>
        </p:txBody>
      </p:sp>
      <p:sp>
        <p:nvSpPr>
          <p:cNvPr id="3" name="Content Placeholder 2"/>
          <p:cNvSpPr>
            <a:spLocks noGrp="1"/>
          </p:cNvSpPr>
          <p:nvPr>
            <p:ph idx="1"/>
          </p:nvPr>
        </p:nvSpPr>
        <p:spPr>
          <a:xfrm>
            <a:off x="533400" y="1066800"/>
            <a:ext cx="8915400" cy="5041900"/>
          </a:xfrm>
        </p:spPr>
        <p:txBody>
          <a:bodyPr/>
          <a:lstStyle/>
          <a:p>
            <a:pPr lvl="1"/>
            <a:r>
              <a:rPr lang="en-US" dirty="0" smtClean="0"/>
              <a:t>core-site.xml location </a:t>
            </a:r>
            <a:r>
              <a:rPr lang="en-US" dirty="0"/>
              <a:t>/</a:t>
            </a:r>
            <a:r>
              <a:rPr lang="en-US" dirty="0" err="1"/>
              <a:t>usr</a:t>
            </a:r>
            <a:r>
              <a:rPr lang="en-US" dirty="0"/>
              <a:t>/local/hadoop/</a:t>
            </a:r>
            <a:r>
              <a:rPr lang="en-US" dirty="0" err="1"/>
              <a:t>etc</a:t>
            </a:r>
            <a:r>
              <a:rPr lang="en-US" dirty="0"/>
              <a:t>/hadoop/</a:t>
            </a:r>
          </a:p>
          <a:p>
            <a:pPr lvl="1"/>
            <a:endParaRPr lang="en-US" dirty="0" smtClean="0"/>
          </a:p>
        </p:txBody>
      </p:sp>
      <p:sp>
        <p:nvSpPr>
          <p:cNvPr id="4" name="Slide Number Placeholder 3"/>
          <p:cNvSpPr>
            <a:spLocks noGrp="1"/>
          </p:cNvSpPr>
          <p:nvPr>
            <p:ph type="sldNum" sz="quarter" idx="12"/>
          </p:nvPr>
        </p:nvSpPr>
        <p:spPr/>
        <p:txBody>
          <a:bodyPr/>
          <a:lstStyle/>
          <a:p>
            <a:fld id="{5A0614AE-7DA6-4443-9A06-FA7BD7CD666D}" type="slidenum">
              <a:rPr lang="en-US" smtClean="0"/>
              <a:pPr/>
              <a:t>150</a:t>
            </a:fld>
            <a:endParaRPr lang="en-US" dirty="0"/>
          </a:p>
        </p:txBody>
      </p:sp>
      <p:sp>
        <p:nvSpPr>
          <p:cNvPr id="5" name="Rounded Rectangle 4"/>
          <p:cNvSpPr/>
          <p:nvPr/>
        </p:nvSpPr>
        <p:spPr>
          <a:xfrm>
            <a:off x="533400" y="1570314"/>
            <a:ext cx="8902700" cy="4565163"/>
          </a:xfrm>
          <a:prstGeom prst="roundRect">
            <a:avLst>
              <a:gd name="adj" fmla="val 3413"/>
            </a:avLst>
          </a:prstGeom>
          <a:solidFill>
            <a:schemeClr val="bg1"/>
          </a:solidFill>
          <a:ln>
            <a:solidFill>
              <a:schemeClr val="bg1">
                <a:lumMod val="65000"/>
              </a:schemeClr>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8" name="Picture 7"/>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533400" y="1570314"/>
            <a:ext cx="8902700" cy="4499088"/>
          </a:xfrm>
          <a:prstGeom prst="rect">
            <a:avLst/>
          </a:prstGeom>
        </p:spPr>
      </p:pic>
    </p:spTree>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VM </a:t>
            </a:r>
            <a:r>
              <a:rPr lang="en-US" dirty="0" smtClean="0"/>
              <a:t>Configurations</a:t>
            </a:r>
            <a:endParaRPr lang="en-US" dirty="0"/>
          </a:p>
        </p:txBody>
      </p:sp>
      <p:sp>
        <p:nvSpPr>
          <p:cNvPr id="3" name="Content Placeholder 2"/>
          <p:cNvSpPr>
            <a:spLocks noGrp="1"/>
          </p:cNvSpPr>
          <p:nvPr>
            <p:ph idx="1"/>
          </p:nvPr>
        </p:nvSpPr>
        <p:spPr/>
        <p:txBody>
          <a:bodyPr/>
          <a:lstStyle/>
          <a:p>
            <a:pPr lvl="1"/>
            <a:r>
              <a:rPr lang="en-US" dirty="0" smtClean="0"/>
              <a:t>The VM provided is preconfigured with these properties, the properties can be verified by these files present in location /usr/lib/hadoop/conf</a:t>
            </a:r>
          </a:p>
        </p:txBody>
      </p:sp>
      <p:sp>
        <p:nvSpPr>
          <p:cNvPr id="4" name="Slide Number Placeholder 3"/>
          <p:cNvSpPr>
            <a:spLocks noGrp="1"/>
          </p:cNvSpPr>
          <p:nvPr>
            <p:ph type="sldNum" sz="quarter" idx="12"/>
          </p:nvPr>
        </p:nvSpPr>
        <p:spPr/>
        <p:txBody>
          <a:bodyPr/>
          <a:lstStyle/>
          <a:p>
            <a:fld id="{5A0614AE-7DA6-4443-9A06-FA7BD7CD666D}" type="slidenum">
              <a:rPr lang="en-US" smtClean="0"/>
              <a:pPr/>
              <a:t>151</a:t>
            </a:fld>
            <a:endParaRPr lang="en-US" dirty="0"/>
          </a:p>
        </p:txBody>
      </p:sp>
    </p:spTree>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VM </a:t>
            </a:r>
            <a:r>
              <a:rPr lang="en-US" dirty="0" smtClean="0"/>
              <a:t>Configurations</a:t>
            </a:r>
            <a:endParaRPr lang="en-US" dirty="0"/>
          </a:p>
        </p:txBody>
      </p:sp>
      <p:sp>
        <p:nvSpPr>
          <p:cNvPr id="3" name="Content Placeholder 2"/>
          <p:cNvSpPr>
            <a:spLocks noGrp="1"/>
          </p:cNvSpPr>
          <p:nvPr>
            <p:ph idx="1"/>
          </p:nvPr>
        </p:nvSpPr>
        <p:spPr/>
        <p:txBody>
          <a:bodyPr/>
          <a:lstStyle/>
          <a:p>
            <a:pPr lvl="1"/>
            <a:r>
              <a:rPr lang="en-US" dirty="0" smtClean="0"/>
              <a:t>After checking the configurations, to check the status and health of HDFS do </a:t>
            </a:r>
          </a:p>
          <a:p>
            <a:pPr lvl="1"/>
            <a:r>
              <a:rPr lang="en-US" dirty="0" smtClean="0"/>
              <a:t>HADOOP fsck / -files –blocks</a:t>
            </a:r>
          </a:p>
          <a:p>
            <a:pPr lvl="1"/>
            <a:r>
              <a:rPr lang="en-US" dirty="0" smtClean="0"/>
              <a:t>This command gives the blocks and metadata information of HDFS i.e., directory namespace information, size, block Id, permissions etc</a:t>
            </a:r>
          </a:p>
          <a:p>
            <a:pPr lvl="1"/>
            <a:r>
              <a:rPr lang="en-US" dirty="0" smtClean="0"/>
              <a:t>If the setup is successful status will be shown HEALTHY</a:t>
            </a:r>
          </a:p>
        </p:txBody>
      </p:sp>
      <p:sp>
        <p:nvSpPr>
          <p:cNvPr id="4" name="Slide Number Placeholder 3"/>
          <p:cNvSpPr>
            <a:spLocks noGrp="1"/>
          </p:cNvSpPr>
          <p:nvPr>
            <p:ph type="sldNum" sz="quarter" idx="12"/>
          </p:nvPr>
        </p:nvSpPr>
        <p:spPr/>
        <p:txBody>
          <a:bodyPr/>
          <a:lstStyle/>
          <a:p>
            <a:fld id="{5A0614AE-7DA6-4443-9A06-FA7BD7CD666D}" type="slidenum">
              <a:rPr lang="en-US" smtClean="0"/>
              <a:pPr/>
              <a:t>152</a:t>
            </a:fld>
            <a:endParaRPr lang="en-US" dirty="0"/>
          </a:p>
        </p:txBody>
      </p:sp>
    </p:spTree>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Status </a:t>
            </a:r>
            <a:r>
              <a:rPr smtClean="0"/>
              <a:t>HDFS</a:t>
            </a:r>
            <a:endParaRPr lang="en-US" dirty="0"/>
          </a:p>
        </p:txBody>
      </p:sp>
      <p:sp>
        <p:nvSpPr>
          <p:cNvPr id="4" name="Slide Number Placeholder 3"/>
          <p:cNvSpPr>
            <a:spLocks noGrp="1"/>
          </p:cNvSpPr>
          <p:nvPr>
            <p:ph type="sldNum" sz="quarter" idx="12"/>
          </p:nvPr>
        </p:nvSpPr>
        <p:spPr/>
        <p:txBody>
          <a:bodyPr/>
          <a:lstStyle/>
          <a:p>
            <a:fld id="{5A0614AE-7DA6-4443-9A06-FA7BD7CD666D}" type="slidenum">
              <a:rPr lang="en-US" smtClean="0"/>
              <a:pPr/>
              <a:t>153</a:t>
            </a:fld>
            <a:endParaRPr lang="en-US" dirty="0"/>
          </a:p>
        </p:txBody>
      </p:sp>
      <p:sp>
        <p:nvSpPr>
          <p:cNvPr id="5" name="Rounded Rectangle 4"/>
          <p:cNvSpPr/>
          <p:nvPr/>
        </p:nvSpPr>
        <p:spPr>
          <a:xfrm>
            <a:off x="533400" y="1092200"/>
            <a:ext cx="8902700" cy="5043277"/>
          </a:xfrm>
          <a:prstGeom prst="roundRect">
            <a:avLst>
              <a:gd name="adj" fmla="val 3413"/>
            </a:avLst>
          </a:prstGeom>
          <a:solidFill>
            <a:schemeClr val="bg1"/>
          </a:solidFill>
          <a:ln>
            <a:solidFill>
              <a:schemeClr val="bg1">
                <a:lumMod val="65000"/>
              </a:schemeClr>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xmlns="" val="0"/>
              </a:ext>
            </a:extLst>
          </a:blip>
          <a:stretch>
            <a:fillRect/>
          </a:stretch>
        </p:blipFill>
        <p:spPr>
          <a:xfrm>
            <a:off x="533400" y="1198051"/>
            <a:ext cx="8915400" cy="4830198"/>
          </a:xfrm>
        </p:spPr>
      </p:pic>
    </p:spTree>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HDFS </a:t>
            </a:r>
            <a:r>
              <a:rPr lang="en-US" dirty="0" smtClean="0"/>
              <a:t>Interfaces </a:t>
            </a:r>
            <a:r>
              <a:rPr smtClean="0"/>
              <a:t>/ </a:t>
            </a:r>
            <a:r>
              <a:rPr lang="en-US" dirty="0" smtClean="0"/>
              <a:t>Clients</a:t>
            </a:r>
            <a:endParaRPr lang="en-US" dirty="0"/>
          </a:p>
        </p:txBody>
      </p:sp>
      <p:sp>
        <p:nvSpPr>
          <p:cNvPr id="3" name="Content Placeholder 2"/>
          <p:cNvSpPr>
            <a:spLocks noGrp="1"/>
          </p:cNvSpPr>
          <p:nvPr>
            <p:ph idx="1"/>
          </p:nvPr>
        </p:nvSpPr>
        <p:spPr/>
        <p:txBody>
          <a:bodyPr/>
          <a:lstStyle/>
          <a:p>
            <a:pPr lvl="1"/>
            <a:r>
              <a:rPr lang="en-US" dirty="0" smtClean="0"/>
              <a:t>HTTP Interfaces with browsers</a:t>
            </a:r>
          </a:p>
          <a:p>
            <a:pPr lvl="1"/>
            <a:r>
              <a:rPr lang="en-US" dirty="0" smtClean="0"/>
              <a:t>Using CLI (Command line) utility</a:t>
            </a:r>
          </a:p>
          <a:p>
            <a:pPr lvl="1"/>
            <a:r>
              <a:rPr lang="en-US" dirty="0" smtClean="0"/>
              <a:t>Programmatically using Java</a:t>
            </a:r>
          </a:p>
          <a:p>
            <a:pPr lvl="1"/>
            <a:r>
              <a:rPr lang="en-US" dirty="0" smtClean="0"/>
              <a:t>Using thrift APIs with other languages like C</a:t>
            </a:r>
          </a:p>
          <a:p>
            <a:pPr lvl="1"/>
            <a:r>
              <a:rPr lang="en-US" dirty="0" smtClean="0"/>
              <a:t>Most common use is with command line and Java APIs</a:t>
            </a:r>
          </a:p>
        </p:txBody>
      </p:sp>
      <p:sp>
        <p:nvSpPr>
          <p:cNvPr id="4" name="Slide Number Placeholder 3"/>
          <p:cNvSpPr>
            <a:spLocks noGrp="1"/>
          </p:cNvSpPr>
          <p:nvPr>
            <p:ph type="sldNum" sz="quarter" idx="12"/>
          </p:nvPr>
        </p:nvSpPr>
        <p:spPr/>
        <p:txBody>
          <a:bodyPr/>
          <a:lstStyle/>
          <a:p>
            <a:fld id="{5A0614AE-7DA6-4443-9A06-FA7BD7CD666D}" type="slidenum">
              <a:rPr lang="en-US" smtClean="0"/>
              <a:pPr/>
              <a:t>154</a:t>
            </a:fld>
            <a:endParaRPr lang="en-US" dirty="0"/>
          </a:p>
        </p:txBody>
      </p:sp>
    </p:spTree>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5A0614AE-7DA6-4443-9A06-FA7BD7CD666D}" type="slidenum">
              <a:rPr lang="en-US" smtClean="0"/>
              <a:pPr/>
              <a:t>155</a:t>
            </a:fld>
            <a:endParaRPr lang="en-US" dirty="0"/>
          </a:p>
        </p:txBody>
      </p:sp>
      <p:sp>
        <p:nvSpPr>
          <p:cNvPr id="3" name="Text Placeholder 2"/>
          <p:cNvSpPr>
            <a:spLocks noGrp="1"/>
          </p:cNvSpPr>
          <p:nvPr>
            <p:ph type="body" sz="quarter" idx="13"/>
          </p:nvPr>
        </p:nvSpPr>
        <p:spPr/>
        <p:txBody>
          <a:bodyPr/>
          <a:lstStyle/>
          <a:p>
            <a:r>
              <a:rPr lang="en-US" dirty="0" smtClean="0"/>
              <a:t>HTTP Interfaces</a:t>
            </a:r>
            <a:endParaRPr lang="en-US" dirty="0"/>
          </a:p>
        </p:txBody>
      </p:sp>
    </p:spTree>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HTTP APIs</a:t>
            </a:r>
            <a:endParaRPr lang="en-US" dirty="0"/>
          </a:p>
        </p:txBody>
      </p:sp>
      <p:sp>
        <p:nvSpPr>
          <p:cNvPr id="3" name="Content Placeholder 2"/>
          <p:cNvSpPr>
            <a:spLocks noGrp="1"/>
          </p:cNvSpPr>
          <p:nvPr>
            <p:ph idx="1"/>
          </p:nvPr>
        </p:nvSpPr>
        <p:spPr/>
        <p:txBody>
          <a:bodyPr/>
          <a:lstStyle/>
          <a:p>
            <a:pPr lvl="1"/>
            <a:r>
              <a:rPr lang="en-US" dirty="0" smtClean="0"/>
              <a:t>HTTP: HDFS defines read only interface to browse directory listings and data over HTTP.</a:t>
            </a:r>
            <a:br>
              <a:rPr lang="en-US" dirty="0" smtClean="0"/>
            </a:br>
            <a:r>
              <a:rPr lang="en-US" dirty="0" smtClean="0"/>
              <a:t>HTTP web server runs on top of name node on port 50070, while file data is streamed from data nodes by their web servers running on 50075</a:t>
            </a:r>
          </a:p>
        </p:txBody>
      </p:sp>
      <p:sp>
        <p:nvSpPr>
          <p:cNvPr id="4" name="Slide Number Placeholder 3"/>
          <p:cNvSpPr>
            <a:spLocks noGrp="1"/>
          </p:cNvSpPr>
          <p:nvPr>
            <p:ph type="sldNum" sz="quarter" idx="12"/>
          </p:nvPr>
        </p:nvSpPr>
        <p:spPr/>
        <p:txBody>
          <a:bodyPr/>
          <a:lstStyle/>
          <a:p>
            <a:fld id="{5A0614AE-7DA6-4443-9A06-FA7BD7CD666D}" type="slidenum">
              <a:rPr lang="en-US" smtClean="0"/>
              <a:pPr/>
              <a:t>156</a:t>
            </a:fld>
            <a:endParaRPr lang="en-US" dirty="0"/>
          </a:p>
        </p:txBody>
      </p:sp>
    </p:spTree>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NameNode GUI</a:t>
            </a:r>
            <a:endParaRPr lang="en-IN" dirty="0"/>
          </a:p>
        </p:txBody>
      </p:sp>
      <p:sp>
        <p:nvSpPr>
          <p:cNvPr id="4" name="Slide Number Placeholder 3"/>
          <p:cNvSpPr>
            <a:spLocks noGrp="1"/>
          </p:cNvSpPr>
          <p:nvPr>
            <p:ph type="sldNum" sz="quarter" idx="12"/>
          </p:nvPr>
        </p:nvSpPr>
        <p:spPr/>
        <p:txBody>
          <a:bodyPr/>
          <a:lstStyle/>
          <a:p>
            <a:fld id="{5A0614AE-7DA6-4443-9A06-FA7BD7CD666D}" type="slidenum">
              <a:rPr lang="en-US" smtClean="0"/>
              <a:pPr/>
              <a:t>157</a:t>
            </a:fld>
            <a:endParaRPr lang="en-US" dirty="0"/>
          </a:p>
        </p:txBody>
      </p:sp>
      <p:sp>
        <p:nvSpPr>
          <p:cNvPr id="5" name="Rounded Rectangle 4"/>
          <p:cNvSpPr/>
          <p:nvPr/>
        </p:nvSpPr>
        <p:spPr>
          <a:xfrm>
            <a:off x="533400" y="1092200"/>
            <a:ext cx="8902700" cy="5043277"/>
          </a:xfrm>
          <a:prstGeom prst="roundRect">
            <a:avLst>
              <a:gd name="adj" fmla="val 3413"/>
            </a:avLst>
          </a:prstGeom>
          <a:solidFill>
            <a:schemeClr val="bg1"/>
          </a:solidFill>
          <a:ln>
            <a:solidFill>
              <a:schemeClr val="bg1">
                <a:lumMod val="65000"/>
              </a:schemeClr>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6" name="Content Placeholder 5"/>
          <p:cNvPicPr>
            <a:picLocks noGrp="1" noChangeAspect="1"/>
          </p:cNvPicPr>
          <p:nvPr>
            <p:ph idx="4294967295"/>
          </p:nvPr>
        </p:nvPicPr>
        <p:blipFill>
          <a:blip r:embed="rId2">
            <a:extLst>
              <a:ext uri="{28A0092B-C50C-407E-A947-70E740481C1C}">
                <a14:useLocalDpi xmlns:a14="http://schemas.microsoft.com/office/drawing/2010/main" xmlns="" val="0"/>
              </a:ext>
            </a:extLst>
          </a:blip>
          <a:stretch>
            <a:fillRect/>
          </a:stretch>
        </p:blipFill>
        <p:spPr>
          <a:xfrm>
            <a:off x="625561" y="1311602"/>
            <a:ext cx="8718377" cy="4604471"/>
          </a:xfrm>
        </p:spPr>
      </p:pic>
    </p:spTree>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A0614AE-7DA6-4443-9A06-FA7BD7CD666D}" type="slidenum">
              <a:rPr lang="en-US" smtClean="0"/>
              <a:pPr/>
              <a:t>158</a:t>
            </a:fld>
            <a:endParaRPr lang="en-US" dirty="0"/>
          </a:p>
        </p:txBody>
      </p:sp>
      <p:sp>
        <p:nvSpPr>
          <p:cNvPr id="5" name="Rounded Rectangle 4"/>
          <p:cNvSpPr/>
          <p:nvPr/>
        </p:nvSpPr>
        <p:spPr>
          <a:xfrm>
            <a:off x="533400" y="1092200"/>
            <a:ext cx="8902700" cy="5043277"/>
          </a:xfrm>
          <a:prstGeom prst="roundRect">
            <a:avLst>
              <a:gd name="adj" fmla="val 3413"/>
            </a:avLst>
          </a:prstGeom>
          <a:solidFill>
            <a:schemeClr val="bg1"/>
          </a:solidFill>
          <a:ln>
            <a:solidFill>
              <a:schemeClr val="bg1">
                <a:lumMod val="65000"/>
              </a:schemeClr>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xmlns="" val="0"/>
              </a:ext>
            </a:extLst>
          </a:blip>
          <a:stretch>
            <a:fillRect/>
          </a:stretch>
        </p:blipFill>
        <p:spPr>
          <a:xfrm>
            <a:off x="533400" y="1725183"/>
            <a:ext cx="8915400" cy="3775934"/>
          </a:xfrm>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4"/>
          <p:cNvSpPr txBox="1">
            <a:spLocks noChangeArrowheads="1"/>
          </p:cNvSpPr>
          <p:nvPr/>
        </p:nvSpPr>
        <p:spPr bwMode="auto">
          <a:xfrm>
            <a:off x="4546701" y="702132"/>
            <a:ext cx="5397997" cy="658449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392" tIns="45697" rIns="91392" bIns="45697">
            <a:spAutoFit/>
          </a:bodyPr>
          <a:lstStyle>
            <a:lvl1pPr eaLnBrk="0" hangingPunct="0">
              <a:defRPr sz="5800">
                <a:solidFill>
                  <a:srgbClr val="000000"/>
                </a:solidFill>
                <a:latin typeface="Gill Sans" charset="0"/>
                <a:ea typeface="ヒラギノ角ゴ ProN W3" charset="0"/>
                <a:cs typeface="ヒラギノ角ゴ ProN W3" charset="0"/>
                <a:sym typeface="Gill Sans" charset="0"/>
              </a:defRPr>
            </a:lvl1pPr>
            <a:lvl2pPr marL="742950" indent="-285750" eaLnBrk="0" hangingPunct="0">
              <a:defRPr sz="5800">
                <a:solidFill>
                  <a:srgbClr val="000000"/>
                </a:solidFill>
                <a:latin typeface="Gill Sans" charset="0"/>
                <a:ea typeface="ヒラギノ角ゴ ProN W3" charset="0"/>
                <a:cs typeface="ヒラギノ角ゴ ProN W3" charset="0"/>
                <a:sym typeface="Gill Sans" charset="0"/>
              </a:defRPr>
            </a:lvl2pPr>
            <a:lvl3pPr marL="1143000" indent="-228600" eaLnBrk="0" hangingPunct="0">
              <a:defRPr sz="5800">
                <a:solidFill>
                  <a:srgbClr val="000000"/>
                </a:solidFill>
                <a:latin typeface="Gill Sans" charset="0"/>
                <a:ea typeface="ヒラギノ角ゴ ProN W3" charset="0"/>
                <a:cs typeface="ヒラギノ角ゴ ProN W3" charset="0"/>
                <a:sym typeface="Gill Sans" charset="0"/>
              </a:defRPr>
            </a:lvl3pPr>
            <a:lvl4pPr marL="1600200" indent="-228600" eaLnBrk="0" hangingPunct="0">
              <a:defRPr sz="5800">
                <a:solidFill>
                  <a:srgbClr val="000000"/>
                </a:solidFill>
                <a:latin typeface="Gill Sans" charset="0"/>
                <a:ea typeface="ヒラギノ角ゴ ProN W3" charset="0"/>
                <a:cs typeface="ヒラギノ角ゴ ProN W3" charset="0"/>
                <a:sym typeface="Gill Sans" charset="0"/>
              </a:defRPr>
            </a:lvl4pPr>
            <a:lvl5pPr marL="2057400" indent="-228600" eaLnBrk="0" hangingPunct="0">
              <a:defRPr sz="5800">
                <a:solidFill>
                  <a:srgbClr val="000000"/>
                </a:solidFill>
                <a:latin typeface="Gill Sans" charset="0"/>
                <a:ea typeface="ヒラギノ角ゴ ProN W3" charset="0"/>
                <a:cs typeface="ヒラギノ角ゴ ProN W3" charset="0"/>
                <a:sym typeface="Gill Sans" charset="0"/>
              </a:defRPr>
            </a:lvl5pPr>
            <a:lvl6pPr marL="2514600" indent="-228600" algn="ctr" eaLnBrk="0" fontAlgn="base" hangingPunct="0">
              <a:spcBef>
                <a:spcPct val="0"/>
              </a:spcBef>
              <a:spcAft>
                <a:spcPct val="0"/>
              </a:spcAft>
              <a:defRPr sz="5800">
                <a:solidFill>
                  <a:srgbClr val="000000"/>
                </a:solidFill>
                <a:latin typeface="Gill Sans" charset="0"/>
                <a:ea typeface="ヒラギノ角ゴ ProN W3" charset="0"/>
                <a:cs typeface="ヒラギノ角ゴ ProN W3" charset="0"/>
                <a:sym typeface="Gill Sans" charset="0"/>
              </a:defRPr>
            </a:lvl6pPr>
            <a:lvl7pPr marL="2971800" indent="-228600" algn="ctr" eaLnBrk="0" fontAlgn="base" hangingPunct="0">
              <a:spcBef>
                <a:spcPct val="0"/>
              </a:spcBef>
              <a:spcAft>
                <a:spcPct val="0"/>
              </a:spcAft>
              <a:defRPr sz="5800">
                <a:solidFill>
                  <a:srgbClr val="000000"/>
                </a:solidFill>
                <a:latin typeface="Gill Sans" charset="0"/>
                <a:ea typeface="ヒラギノ角ゴ ProN W3" charset="0"/>
                <a:cs typeface="ヒラギノ角ゴ ProN W3" charset="0"/>
                <a:sym typeface="Gill Sans" charset="0"/>
              </a:defRPr>
            </a:lvl7pPr>
            <a:lvl8pPr marL="3429000" indent="-228600" algn="ctr" eaLnBrk="0" fontAlgn="base" hangingPunct="0">
              <a:spcBef>
                <a:spcPct val="0"/>
              </a:spcBef>
              <a:spcAft>
                <a:spcPct val="0"/>
              </a:spcAft>
              <a:defRPr sz="5800">
                <a:solidFill>
                  <a:srgbClr val="000000"/>
                </a:solidFill>
                <a:latin typeface="Gill Sans" charset="0"/>
                <a:ea typeface="ヒラギノ角ゴ ProN W3" charset="0"/>
                <a:cs typeface="ヒラギノ角ゴ ProN W3" charset="0"/>
                <a:sym typeface="Gill Sans" charset="0"/>
              </a:defRPr>
            </a:lvl8pPr>
            <a:lvl9pPr marL="3886200" indent="-228600" algn="ctr" eaLnBrk="0" fontAlgn="base" hangingPunct="0">
              <a:spcBef>
                <a:spcPct val="0"/>
              </a:spcBef>
              <a:spcAft>
                <a:spcPct val="0"/>
              </a:spcAft>
              <a:defRPr sz="5800">
                <a:solidFill>
                  <a:srgbClr val="000000"/>
                </a:solidFill>
                <a:latin typeface="Gill Sans" charset="0"/>
                <a:ea typeface="ヒラギノ角ゴ ProN W3" charset="0"/>
                <a:cs typeface="ヒラギノ角ゴ ProN W3" charset="0"/>
                <a:sym typeface="Gill Sans" charset="0"/>
              </a:defRPr>
            </a:lvl9pPr>
          </a:lstStyle>
          <a:p>
            <a:pPr algn="r" eaLnBrk="1" hangingPunct="1"/>
            <a:r>
              <a:rPr lang="en-US" sz="42200" dirty="0">
                <a:solidFill>
                  <a:srgbClr val="CB6784"/>
                </a:solidFill>
                <a:latin typeface="Cambria"/>
                <a:cs typeface="Cambria"/>
              </a:rPr>
              <a:t>1</a:t>
            </a:r>
          </a:p>
        </p:txBody>
      </p:sp>
      <p:sp>
        <p:nvSpPr>
          <p:cNvPr id="5" name="Rectangle 4"/>
          <p:cNvSpPr/>
          <p:nvPr/>
        </p:nvSpPr>
        <p:spPr>
          <a:xfrm>
            <a:off x="541704" y="714358"/>
            <a:ext cx="7178592" cy="1357549"/>
          </a:xfrm>
          <a:prstGeom prst="rect">
            <a:avLst/>
          </a:prstGeom>
        </p:spPr>
        <p:txBody>
          <a:bodyPr wrap="square" lIns="64261" tIns="32130" rIns="64261" bIns="32130">
            <a:spAutoFit/>
          </a:bodyPr>
          <a:lstStyle/>
          <a:p>
            <a:pPr lvl="0" algn="l"/>
            <a:r>
              <a:rPr lang="en-US" sz="4200" dirty="0">
                <a:solidFill>
                  <a:srgbClr val="AC6E42"/>
                </a:solidFill>
                <a:latin typeface="Gill Sans Light"/>
                <a:cs typeface="Gill Sans Light"/>
              </a:rPr>
              <a:t>risk analysis and fraud </a:t>
            </a:r>
            <a:r>
              <a:rPr lang="en-US" sz="4200" dirty="0" smtClean="0">
                <a:solidFill>
                  <a:srgbClr val="AC6E42"/>
                </a:solidFill>
                <a:latin typeface="Gill Sans Light"/>
                <a:cs typeface="Gill Sans Light"/>
              </a:rPr>
              <a:t>detection</a:t>
            </a:r>
            <a:endParaRPr lang="en-US" sz="4200" dirty="0">
              <a:solidFill>
                <a:srgbClr val="AC6E42"/>
              </a:solidFill>
              <a:latin typeface="Gill Sans Light"/>
              <a:cs typeface="Gill Sans Light"/>
            </a:endParaRPr>
          </a:p>
        </p:txBody>
      </p:sp>
      <p:pic>
        <p:nvPicPr>
          <p:cNvPr id="8" name="Picture 7"/>
          <p:cNvPicPr>
            <a:picLocks noChangeAspect="1"/>
          </p:cNvPicPr>
          <p:nvPr/>
        </p:nvPicPr>
        <p:blipFill>
          <a:blip r:embed="rId3"/>
          <a:stretch>
            <a:fillRect/>
          </a:stretch>
        </p:blipFill>
        <p:spPr>
          <a:xfrm>
            <a:off x="696487" y="2428869"/>
            <a:ext cx="6191293" cy="4054894"/>
          </a:xfrm>
          <a:prstGeom prst="rect">
            <a:avLst/>
          </a:prstGeom>
        </p:spPr>
      </p:pic>
    </p:spTree>
    <p:extLst>
      <p:ext uri="{BB962C8B-B14F-4D97-AF65-F5344CB8AC3E}">
        <p14:creationId xmlns="" xmlns:p14="http://schemas.microsoft.com/office/powerpoint/2010/main" val="800577558"/>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5A0614AE-7DA6-4443-9A06-FA7BD7CD666D}" type="slidenum">
              <a:rPr lang="en-US" smtClean="0"/>
              <a:pPr/>
              <a:t>159</a:t>
            </a:fld>
            <a:endParaRPr lang="en-US" dirty="0"/>
          </a:p>
        </p:txBody>
      </p:sp>
      <p:sp>
        <p:nvSpPr>
          <p:cNvPr id="3" name="Text Placeholder 2"/>
          <p:cNvSpPr>
            <a:spLocks noGrp="1"/>
          </p:cNvSpPr>
          <p:nvPr>
            <p:ph type="body" sz="quarter" idx="13"/>
          </p:nvPr>
        </p:nvSpPr>
        <p:spPr/>
        <p:txBody>
          <a:bodyPr/>
          <a:lstStyle/>
          <a:p>
            <a:r>
              <a:rPr lang="en-US" dirty="0" smtClean="0"/>
              <a:t>Command Line Utilities</a:t>
            </a:r>
            <a:endParaRPr lang="en-US" dirty="0"/>
          </a:p>
        </p:txBody>
      </p:sp>
    </p:spTree>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HADOOP </a:t>
            </a:r>
            <a:r>
              <a:rPr dirty="0" smtClean="0"/>
              <a:t>Shell commands</a:t>
            </a:r>
            <a:endParaRPr lang="en-US" dirty="0"/>
          </a:p>
        </p:txBody>
      </p:sp>
      <p:sp>
        <p:nvSpPr>
          <p:cNvPr id="3" name="Content Placeholder 2"/>
          <p:cNvSpPr>
            <a:spLocks noGrp="1"/>
          </p:cNvSpPr>
          <p:nvPr>
            <p:ph idx="1"/>
          </p:nvPr>
        </p:nvSpPr>
        <p:spPr/>
        <p:txBody>
          <a:bodyPr/>
          <a:lstStyle/>
          <a:p>
            <a:pPr lvl="1"/>
            <a:r>
              <a:rPr lang="en-US" dirty="0" smtClean="0">
                <a:hlinkClick r:id="rId2"/>
              </a:rPr>
              <a:t>http://hadoop.apache.org/docs/r0.18.3/hdfs_shell.html</a:t>
            </a:r>
            <a:r>
              <a:rPr lang="en-US" dirty="0" smtClean="0"/>
              <a:t> </a:t>
            </a:r>
          </a:p>
          <a:p>
            <a:pPr lvl="1"/>
            <a:r>
              <a:rPr lang="en-US" dirty="0" smtClean="0"/>
              <a:t>Some list of common commands are as :-</a:t>
            </a:r>
          </a:p>
          <a:p>
            <a:pPr marL="0" lvl="1" indent="0">
              <a:buNone/>
            </a:pPr>
            <a:r>
              <a:rPr lang="en-US" dirty="0"/>
              <a:t> </a:t>
            </a:r>
            <a:r>
              <a:rPr lang="en-US" dirty="0" smtClean="0"/>
              <a:t>          -</a:t>
            </a:r>
            <a:r>
              <a:rPr lang="en-US" sz="2800" b="1" dirty="0" err="1" smtClean="0"/>
              <a:t>ls</a:t>
            </a:r>
            <a:r>
              <a:rPr lang="en-US" dirty="0" smtClean="0"/>
              <a:t>- for listing  files  in </a:t>
            </a:r>
            <a:r>
              <a:rPr lang="en-US" dirty="0" err="1" smtClean="0"/>
              <a:t>hdfs</a:t>
            </a:r>
            <a:r>
              <a:rPr lang="en-US" dirty="0" smtClean="0"/>
              <a:t>.</a:t>
            </a:r>
          </a:p>
          <a:p>
            <a:pPr marL="0" lvl="1" indent="0">
              <a:buNone/>
            </a:pPr>
            <a:r>
              <a:rPr lang="en-US" dirty="0"/>
              <a:t> </a:t>
            </a:r>
            <a:r>
              <a:rPr lang="en-US" dirty="0" smtClean="0"/>
              <a:t>                 Syntax :-- hadoop </a:t>
            </a:r>
            <a:r>
              <a:rPr lang="en-US" dirty="0" err="1" smtClean="0"/>
              <a:t>fs</a:t>
            </a:r>
            <a:r>
              <a:rPr lang="en-US" dirty="0" smtClean="0"/>
              <a:t> –</a:t>
            </a:r>
            <a:r>
              <a:rPr lang="en-US" dirty="0" err="1" smtClean="0"/>
              <a:t>ls</a:t>
            </a:r>
            <a:r>
              <a:rPr lang="en-US" dirty="0" smtClean="0"/>
              <a:t>  </a:t>
            </a:r>
          </a:p>
          <a:p>
            <a:pPr marL="0" lvl="1" indent="0">
              <a:buNone/>
            </a:pPr>
            <a:r>
              <a:rPr lang="en-US" dirty="0"/>
              <a:t> </a:t>
            </a:r>
            <a:r>
              <a:rPr lang="en-US" dirty="0" smtClean="0"/>
              <a:t>         -</a:t>
            </a:r>
            <a:r>
              <a:rPr lang="en-US" sz="3200" b="1" dirty="0" err="1" smtClean="0"/>
              <a:t>mkdir</a:t>
            </a:r>
            <a:r>
              <a:rPr lang="en-US" sz="3200" b="1" dirty="0" smtClean="0"/>
              <a:t> -</a:t>
            </a:r>
            <a:r>
              <a:rPr lang="en-US" b="1" dirty="0" smtClean="0"/>
              <a:t> </a:t>
            </a:r>
            <a:r>
              <a:rPr lang="en-US" dirty="0" smtClean="0"/>
              <a:t> for creating a directory in </a:t>
            </a:r>
            <a:r>
              <a:rPr lang="en-US" dirty="0" err="1" smtClean="0"/>
              <a:t>hdfs</a:t>
            </a:r>
            <a:r>
              <a:rPr lang="en-US" dirty="0" smtClean="0"/>
              <a:t>.</a:t>
            </a:r>
          </a:p>
          <a:p>
            <a:pPr marL="0" lvl="1" indent="0">
              <a:buNone/>
            </a:pPr>
            <a:r>
              <a:rPr lang="en-US" sz="2400" b="1" dirty="0"/>
              <a:t>	</a:t>
            </a:r>
            <a:r>
              <a:rPr lang="en-US" dirty="0" smtClean="0"/>
              <a:t>Syntax  :-- hadoop </a:t>
            </a:r>
            <a:r>
              <a:rPr lang="en-US" dirty="0" err="1" smtClean="0"/>
              <a:t>fs</a:t>
            </a:r>
            <a:r>
              <a:rPr lang="en-US" dirty="0" smtClean="0"/>
              <a:t> –</a:t>
            </a:r>
            <a:r>
              <a:rPr lang="en-US" dirty="0" err="1" smtClean="0"/>
              <a:t>mkdir</a:t>
            </a:r>
            <a:endParaRPr lang="en-US" dirty="0" smtClean="0"/>
          </a:p>
          <a:p>
            <a:pPr marL="0" lvl="1" indent="0">
              <a:buNone/>
            </a:pPr>
            <a:r>
              <a:rPr lang="en-US" b="1" dirty="0" smtClean="0"/>
              <a:t>         -</a:t>
            </a:r>
            <a:r>
              <a:rPr lang="en-US" sz="2800" b="1" dirty="0" smtClean="0"/>
              <a:t>put – </a:t>
            </a:r>
            <a:r>
              <a:rPr lang="en-US" dirty="0" smtClean="0"/>
              <a:t>for copying file to </a:t>
            </a:r>
            <a:r>
              <a:rPr lang="en-US" dirty="0" err="1" smtClean="0"/>
              <a:t>hdfs</a:t>
            </a:r>
            <a:r>
              <a:rPr lang="en-US" dirty="0" smtClean="0"/>
              <a:t> from local file system</a:t>
            </a:r>
            <a:endParaRPr lang="en-US" b="1" dirty="0" smtClean="0"/>
          </a:p>
          <a:p>
            <a:pPr marL="0" lvl="1" indent="0">
              <a:buNone/>
            </a:pPr>
            <a:r>
              <a:rPr lang="en-US" dirty="0"/>
              <a:t> </a:t>
            </a:r>
            <a:r>
              <a:rPr lang="en-US" dirty="0" smtClean="0"/>
              <a:t>                 Syntax :--  hadoop </a:t>
            </a:r>
            <a:r>
              <a:rPr lang="en-US" dirty="0" err="1" smtClean="0"/>
              <a:t>fs</a:t>
            </a:r>
            <a:r>
              <a:rPr lang="en-US" dirty="0" smtClean="0"/>
              <a:t> –put &lt;source </a:t>
            </a:r>
            <a:r>
              <a:rPr lang="en-US" dirty="0"/>
              <a:t>f</a:t>
            </a:r>
            <a:r>
              <a:rPr lang="en-US" dirty="0" smtClean="0"/>
              <a:t>ile </a:t>
            </a:r>
            <a:r>
              <a:rPr lang="en-US" dirty="0" err="1" smtClean="0"/>
              <a:t>dest</a:t>
            </a:r>
            <a:r>
              <a:rPr lang="en-US" dirty="0" smtClean="0"/>
              <a:t>.&gt; &lt;</a:t>
            </a:r>
            <a:r>
              <a:rPr lang="en-US" dirty="0" err="1" smtClean="0"/>
              <a:t>destn</a:t>
            </a:r>
            <a:r>
              <a:rPr lang="en-US" dirty="0" smtClean="0"/>
              <a:t>.&gt;</a:t>
            </a:r>
            <a:endParaRPr lang="en-US" dirty="0"/>
          </a:p>
        </p:txBody>
      </p:sp>
      <p:sp>
        <p:nvSpPr>
          <p:cNvPr id="4" name="Slide Number Placeholder 3"/>
          <p:cNvSpPr>
            <a:spLocks noGrp="1"/>
          </p:cNvSpPr>
          <p:nvPr>
            <p:ph type="sldNum" sz="quarter" idx="12"/>
          </p:nvPr>
        </p:nvSpPr>
        <p:spPr/>
        <p:txBody>
          <a:bodyPr/>
          <a:lstStyle/>
          <a:p>
            <a:fld id="{5A0614AE-7DA6-4443-9A06-FA7BD7CD666D}" type="slidenum">
              <a:rPr lang="en-US" smtClean="0"/>
              <a:pPr/>
              <a:t>160</a:t>
            </a:fld>
            <a:endParaRPr lang="en-US" dirty="0"/>
          </a:p>
        </p:txBody>
      </p:sp>
    </p:spTree>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Command to List Files and DIRS</a:t>
            </a:r>
            <a:endParaRPr lang="en-US" dirty="0"/>
          </a:p>
        </p:txBody>
      </p:sp>
      <p:sp>
        <p:nvSpPr>
          <p:cNvPr id="3" name="Content Placeholder 2"/>
          <p:cNvSpPr>
            <a:spLocks noGrp="1"/>
          </p:cNvSpPr>
          <p:nvPr>
            <p:ph idx="1"/>
          </p:nvPr>
        </p:nvSpPr>
        <p:spPr/>
        <p:txBody>
          <a:bodyPr/>
          <a:lstStyle/>
          <a:p>
            <a:pPr lvl="1"/>
            <a:r>
              <a:rPr lang="en-US" dirty="0" smtClean="0"/>
              <a:t>ls</a:t>
            </a:r>
          </a:p>
          <a:p>
            <a:pPr lvl="1"/>
            <a:r>
              <a:rPr lang="en-US" dirty="0" smtClean="0"/>
              <a:t>Usage: HADOOP fs -ls &lt;args&gt;</a:t>
            </a:r>
          </a:p>
          <a:p>
            <a:pPr lvl="1"/>
            <a:r>
              <a:rPr lang="en-US" dirty="0" smtClean="0"/>
              <a:t>For a file returns stat on the file with the following format:</a:t>
            </a:r>
            <a:br>
              <a:rPr lang="en-US" dirty="0" smtClean="0"/>
            </a:br>
            <a:r>
              <a:rPr lang="en-US" dirty="0" smtClean="0"/>
              <a:t>filename &lt;number of replicas&gt; filesize modification_date modification_time permissions userid groupid </a:t>
            </a:r>
          </a:p>
          <a:p>
            <a:pPr lvl="1"/>
            <a:r>
              <a:rPr lang="en-US" dirty="0" smtClean="0"/>
              <a:t>For a directory it returns list of its direct children as in unix. A directory is listed as: </a:t>
            </a:r>
            <a:br>
              <a:rPr lang="en-US" dirty="0" smtClean="0"/>
            </a:br>
            <a:r>
              <a:rPr lang="en-US" dirty="0" smtClean="0"/>
              <a:t>dirname &lt;dir&gt; modification_time modification_time permissions userid groupid</a:t>
            </a:r>
          </a:p>
        </p:txBody>
      </p:sp>
      <p:sp>
        <p:nvSpPr>
          <p:cNvPr id="4" name="Slide Number Placeholder 3"/>
          <p:cNvSpPr>
            <a:spLocks noGrp="1"/>
          </p:cNvSpPr>
          <p:nvPr>
            <p:ph type="sldNum" sz="quarter" idx="12"/>
          </p:nvPr>
        </p:nvSpPr>
        <p:spPr/>
        <p:txBody>
          <a:bodyPr/>
          <a:lstStyle/>
          <a:p>
            <a:fld id="{5A0614AE-7DA6-4443-9A06-FA7BD7CD666D}" type="slidenum">
              <a:rPr lang="en-US" smtClean="0"/>
              <a:pPr/>
              <a:t>161</a:t>
            </a:fld>
            <a:endParaRPr lang="en-US" dirty="0"/>
          </a:p>
        </p:txBody>
      </p:sp>
    </p:spTree>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a:t>
            </a:r>
            <a:r>
              <a:rPr smtClean="0"/>
              <a:t>ls</a:t>
            </a:r>
            <a:endParaRPr lang="en-US" dirty="0"/>
          </a:p>
        </p:txBody>
      </p:sp>
      <p:sp>
        <p:nvSpPr>
          <p:cNvPr id="4" name="Slide Number Placeholder 3"/>
          <p:cNvSpPr>
            <a:spLocks noGrp="1"/>
          </p:cNvSpPr>
          <p:nvPr>
            <p:ph type="sldNum" sz="quarter" idx="12"/>
          </p:nvPr>
        </p:nvSpPr>
        <p:spPr/>
        <p:txBody>
          <a:bodyPr/>
          <a:lstStyle/>
          <a:p>
            <a:fld id="{5A0614AE-7DA6-4443-9A06-FA7BD7CD666D}" type="slidenum">
              <a:rPr lang="en-US" smtClean="0"/>
              <a:pPr/>
              <a:t>162</a:t>
            </a:fld>
            <a:endParaRPr lang="en-US" dirty="0"/>
          </a:p>
        </p:txBody>
      </p:sp>
      <p:sp>
        <p:nvSpPr>
          <p:cNvPr id="5" name="Rounded Rectangle 4"/>
          <p:cNvSpPr/>
          <p:nvPr/>
        </p:nvSpPr>
        <p:spPr>
          <a:xfrm>
            <a:off x="533400" y="1092200"/>
            <a:ext cx="8902700" cy="5043277"/>
          </a:xfrm>
          <a:prstGeom prst="roundRect">
            <a:avLst>
              <a:gd name="adj" fmla="val 3413"/>
            </a:avLst>
          </a:prstGeom>
          <a:solidFill>
            <a:schemeClr val="bg1"/>
          </a:solidFill>
          <a:ln>
            <a:solidFill>
              <a:schemeClr val="bg1">
                <a:lumMod val="65000"/>
              </a:schemeClr>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xmlns="" val="0"/>
              </a:ext>
            </a:extLst>
          </a:blip>
          <a:stretch>
            <a:fillRect/>
          </a:stretch>
        </p:blipFill>
        <p:spPr>
          <a:xfrm>
            <a:off x="1795016" y="1569752"/>
            <a:ext cx="6392168" cy="4086796"/>
          </a:xfrm>
        </p:spPr>
      </p:pic>
    </p:spTree>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Practice Exercise</a:t>
            </a:r>
            <a:endParaRPr lang="en-US" dirty="0"/>
          </a:p>
        </p:txBody>
      </p:sp>
      <p:sp>
        <p:nvSpPr>
          <p:cNvPr id="3" name="Content Placeholder 2"/>
          <p:cNvSpPr>
            <a:spLocks noGrp="1"/>
          </p:cNvSpPr>
          <p:nvPr>
            <p:ph idx="1"/>
          </p:nvPr>
        </p:nvSpPr>
        <p:spPr/>
        <p:txBody>
          <a:bodyPr/>
          <a:lstStyle/>
          <a:p>
            <a:pPr lvl="1"/>
            <a:r>
              <a:rPr lang="en-US" dirty="0" smtClean="0"/>
              <a:t>Use command ls and see the output from command line and then do HADOOP ls</a:t>
            </a:r>
          </a:p>
        </p:txBody>
      </p:sp>
      <p:sp>
        <p:nvSpPr>
          <p:cNvPr id="4" name="Slide Number Placeholder 3"/>
          <p:cNvSpPr>
            <a:spLocks noGrp="1"/>
          </p:cNvSpPr>
          <p:nvPr>
            <p:ph type="sldNum" sz="quarter" idx="12"/>
          </p:nvPr>
        </p:nvSpPr>
        <p:spPr/>
        <p:txBody>
          <a:bodyPr/>
          <a:lstStyle/>
          <a:p>
            <a:fld id="{5A0614AE-7DA6-4443-9A06-FA7BD7CD666D}" type="slidenum">
              <a:rPr lang="en-US" smtClean="0"/>
              <a:pPr/>
              <a:t>163</a:t>
            </a:fld>
            <a:endParaRPr lang="en-US" dirty="0"/>
          </a:p>
        </p:txBody>
      </p:sp>
    </p:spTree>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HADOOP </a:t>
            </a:r>
            <a:r>
              <a:rPr dirty="0" err="1" smtClean="0"/>
              <a:t>mkdir</a:t>
            </a:r>
            <a:endParaRPr lang="en-US" dirty="0"/>
          </a:p>
        </p:txBody>
      </p:sp>
      <p:sp>
        <p:nvSpPr>
          <p:cNvPr id="3" name="Content Placeholder 2"/>
          <p:cNvSpPr>
            <a:spLocks noGrp="1"/>
          </p:cNvSpPr>
          <p:nvPr>
            <p:ph idx="1"/>
          </p:nvPr>
        </p:nvSpPr>
        <p:spPr/>
        <p:txBody>
          <a:bodyPr/>
          <a:lstStyle/>
          <a:p>
            <a:pPr lvl="1"/>
            <a:r>
              <a:rPr lang="en-US" dirty="0" smtClean="0"/>
              <a:t>mkdir – Takes path URI as argument and creates directory</a:t>
            </a:r>
          </a:p>
          <a:p>
            <a:pPr lvl="1"/>
            <a:r>
              <a:rPr lang="en-US" dirty="0" smtClean="0"/>
              <a:t>Usage: </a:t>
            </a:r>
            <a:r>
              <a:rPr lang="en-US" dirty="0" err="1" smtClean="0"/>
              <a:t>hadoop</a:t>
            </a:r>
            <a:r>
              <a:rPr lang="en-US" dirty="0" smtClean="0"/>
              <a:t> fs -mkdir &lt;paths&gt; </a:t>
            </a:r>
            <a:br>
              <a:rPr lang="en-US" dirty="0" smtClean="0"/>
            </a:br>
            <a:endParaRPr lang="en-US" dirty="0" smtClean="0"/>
          </a:p>
          <a:p>
            <a:pPr lvl="1"/>
            <a:r>
              <a:rPr lang="en-US" dirty="0" smtClean="0"/>
              <a:t>Takes path uri's as argument and creates directories. The behavior is much like unix mkdir -p creating parent directories along the path</a:t>
            </a:r>
          </a:p>
          <a:p>
            <a:pPr lvl="1"/>
            <a:r>
              <a:rPr lang="en-US" dirty="0" smtClean="0"/>
              <a:t>Exit Code:</a:t>
            </a:r>
          </a:p>
          <a:p>
            <a:pPr lvl="1"/>
            <a:r>
              <a:rPr lang="en-US" dirty="0" smtClean="0"/>
              <a:t>Returns 0 on success and -1 on error</a:t>
            </a:r>
          </a:p>
        </p:txBody>
      </p:sp>
      <p:sp>
        <p:nvSpPr>
          <p:cNvPr id="4" name="Slide Number Placeholder 3"/>
          <p:cNvSpPr>
            <a:spLocks noGrp="1"/>
          </p:cNvSpPr>
          <p:nvPr>
            <p:ph type="sldNum" sz="quarter" idx="12"/>
          </p:nvPr>
        </p:nvSpPr>
        <p:spPr/>
        <p:txBody>
          <a:bodyPr/>
          <a:lstStyle/>
          <a:p>
            <a:fld id="{5A0614AE-7DA6-4443-9A06-FA7BD7CD666D}" type="slidenum">
              <a:rPr lang="en-US" smtClean="0"/>
              <a:pPr/>
              <a:t>164</a:t>
            </a:fld>
            <a:endParaRPr lang="en-US" dirty="0"/>
          </a:p>
        </p:txBody>
      </p:sp>
    </p:spTree>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a:t>
            </a:r>
            <a:r>
              <a:rPr smtClean="0"/>
              <a:t>mkdir</a:t>
            </a:r>
            <a:endParaRPr lang="en-US" dirty="0"/>
          </a:p>
        </p:txBody>
      </p:sp>
      <p:sp>
        <p:nvSpPr>
          <p:cNvPr id="4" name="Slide Number Placeholder 3"/>
          <p:cNvSpPr>
            <a:spLocks noGrp="1"/>
          </p:cNvSpPr>
          <p:nvPr>
            <p:ph type="sldNum" sz="quarter" idx="12"/>
          </p:nvPr>
        </p:nvSpPr>
        <p:spPr/>
        <p:txBody>
          <a:bodyPr/>
          <a:lstStyle/>
          <a:p>
            <a:fld id="{5A0614AE-7DA6-4443-9A06-FA7BD7CD666D}" type="slidenum">
              <a:rPr lang="en-US" smtClean="0"/>
              <a:pPr/>
              <a:t>165</a:t>
            </a:fld>
            <a:endParaRPr lang="en-US" dirty="0"/>
          </a:p>
        </p:txBody>
      </p:sp>
      <p:sp>
        <p:nvSpPr>
          <p:cNvPr id="5" name="Rounded Rectangle 4"/>
          <p:cNvSpPr/>
          <p:nvPr/>
        </p:nvSpPr>
        <p:spPr>
          <a:xfrm>
            <a:off x="533400" y="1092200"/>
            <a:ext cx="8902700" cy="5043277"/>
          </a:xfrm>
          <a:prstGeom prst="roundRect">
            <a:avLst>
              <a:gd name="adj" fmla="val 3413"/>
            </a:avLst>
          </a:prstGeom>
          <a:solidFill>
            <a:schemeClr val="bg1"/>
          </a:solidFill>
          <a:ln>
            <a:solidFill>
              <a:schemeClr val="bg1">
                <a:lumMod val="65000"/>
              </a:schemeClr>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xmlns="" val="0"/>
              </a:ext>
            </a:extLst>
          </a:blip>
          <a:stretch>
            <a:fillRect/>
          </a:stretch>
        </p:blipFill>
        <p:spPr>
          <a:xfrm>
            <a:off x="1194857" y="1579278"/>
            <a:ext cx="7592485" cy="4067743"/>
          </a:xfrm>
        </p:spPr>
      </p:pic>
    </p:spTree>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Practice Exercise</a:t>
            </a:r>
            <a:endParaRPr lang="en-US" dirty="0"/>
          </a:p>
        </p:txBody>
      </p:sp>
      <p:sp>
        <p:nvSpPr>
          <p:cNvPr id="3" name="Content Placeholder 2"/>
          <p:cNvSpPr>
            <a:spLocks noGrp="1"/>
          </p:cNvSpPr>
          <p:nvPr>
            <p:ph idx="1"/>
          </p:nvPr>
        </p:nvSpPr>
        <p:spPr/>
        <p:txBody>
          <a:bodyPr/>
          <a:lstStyle/>
          <a:p>
            <a:pPr lvl="1"/>
            <a:r>
              <a:rPr lang="en-US" dirty="0" smtClean="0"/>
              <a:t>Make a HADOOP directory using mkdir command with your name and then do ls for that directory</a:t>
            </a:r>
          </a:p>
          <a:p>
            <a:pPr lvl="1"/>
            <a:endParaRPr lang="en-US" dirty="0" smtClean="0"/>
          </a:p>
          <a:p>
            <a:pPr lvl="1"/>
            <a:r>
              <a:rPr lang="en-US" dirty="0" smtClean="0"/>
              <a:t>mkdir &lt;yourName&gt;</a:t>
            </a:r>
            <a:endParaRPr lang="en-US" dirty="0"/>
          </a:p>
        </p:txBody>
      </p:sp>
      <p:sp>
        <p:nvSpPr>
          <p:cNvPr id="4" name="Slide Number Placeholder 3"/>
          <p:cNvSpPr>
            <a:spLocks noGrp="1"/>
          </p:cNvSpPr>
          <p:nvPr>
            <p:ph type="sldNum" sz="quarter" idx="12"/>
          </p:nvPr>
        </p:nvSpPr>
        <p:spPr/>
        <p:txBody>
          <a:bodyPr/>
          <a:lstStyle/>
          <a:p>
            <a:fld id="{5A0614AE-7DA6-4443-9A06-FA7BD7CD666D}" type="slidenum">
              <a:rPr lang="en-US" smtClean="0"/>
              <a:pPr/>
              <a:t>166</a:t>
            </a:fld>
            <a:endParaRPr lang="en-US" dirty="0"/>
          </a:p>
        </p:txBody>
      </p:sp>
    </p:spTree>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HADOOP </a:t>
            </a:r>
            <a:r>
              <a:rPr dirty="0" smtClean="0"/>
              <a:t>put</a:t>
            </a:r>
            <a:endParaRPr lang="en-US" dirty="0"/>
          </a:p>
        </p:txBody>
      </p:sp>
      <p:sp>
        <p:nvSpPr>
          <p:cNvPr id="3" name="Content Placeholder 2"/>
          <p:cNvSpPr>
            <a:spLocks noGrp="1"/>
          </p:cNvSpPr>
          <p:nvPr>
            <p:ph idx="1"/>
          </p:nvPr>
        </p:nvSpPr>
        <p:spPr/>
        <p:txBody>
          <a:bodyPr/>
          <a:lstStyle/>
          <a:p>
            <a:pPr lvl="1"/>
            <a:r>
              <a:rPr lang="en-US" dirty="0" smtClean="0"/>
              <a:t>Usage: </a:t>
            </a:r>
            <a:r>
              <a:rPr lang="en-US" dirty="0" err="1" smtClean="0"/>
              <a:t>hadoop</a:t>
            </a:r>
            <a:r>
              <a:rPr lang="en-US" dirty="0" smtClean="0"/>
              <a:t> fs -put &lt;localsrc&gt; ... &lt;dst&gt;</a:t>
            </a:r>
          </a:p>
          <a:p>
            <a:pPr lvl="1"/>
            <a:r>
              <a:rPr lang="en-US" dirty="0" smtClean="0"/>
              <a:t>Copy single src, or multiple srcs from local file system to the destination filesystem. Also reads input from stdin and writes to destination filesystem.</a:t>
            </a:r>
          </a:p>
        </p:txBody>
      </p:sp>
      <p:sp>
        <p:nvSpPr>
          <p:cNvPr id="4" name="Slide Number Placeholder 3"/>
          <p:cNvSpPr>
            <a:spLocks noGrp="1"/>
          </p:cNvSpPr>
          <p:nvPr>
            <p:ph type="sldNum" sz="quarter" idx="12"/>
          </p:nvPr>
        </p:nvSpPr>
        <p:spPr/>
        <p:txBody>
          <a:bodyPr/>
          <a:lstStyle/>
          <a:p>
            <a:fld id="{5A0614AE-7DA6-4443-9A06-FA7BD7CD666D}" type="slidenum">
              <a:rPr lang="en-US" smtClean="0"/>
              <a:pPr/>
              <a:t>167</a:t>
            </a:fld>
            <a:endParaRPr lang="en-US" dirty="0"/>
          </a:p>
        </p:txBody>
      </p:sp>
    </p:spTree>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Example </a:t>
            </a:r>
            <a:r>
              <a:rPr lang="en-US" dirty="0" smtClean="0"/>
              <a:t>Put</a:t>
            </a:r>
            <a:endParaRPr lang="en-US" dirty="0"/>
          </a:p>
        </p:txBody>
      </p:sp>
      <p:sp>
        <p:nvSpPr>
          <p:cNvPr id="4" name="Slide Number Placeholder 3"/>
          <p:cNvSpPr>
            <a:spLocks noGrp="1"/>
          </p:cNvSpPr>
          <p:nvPr>
            <p:ph type="sldNum" sz="quarter" idx="12"/>
          </p:nvPr>
        </p:nvSpPr>
        <p:spPr/>
        <p:txBody>
          <a:bodyPr/>
          <a:lstStyle/>
          <a:p>
            <a:fld id="{5A0614AE-7DA6-4443-9A06-FA7BD7CD666D}" type="slidenum">
              <a:rPr lang="en-US" smtClean="0"/>
              <a:pPr/>
              <a:t>168</a:t>
            </a:fld>
            <a:endParaRPr lang="en-US" dirty="0"/>
          </a:p>
        </p:txBody>
      </p:sp>
      <p:sp>
        <p:nvSpPr>
          <p:cNvPr id="5" name="Rounded Rectangle 4"/>
          <p:cNvSpPr/>
          <p:nvPr/>
        </p:nvSpPr>
        <p:spPr>
          <a:xfrm>
            <a:off x="533400" y="1092200"/>
            <a:ext cx="8902700" cy="5043277"/>
          </a:xfrm>
          <a:prstGeom prst="roundRect">
            <a:avLst>
              <a:gd name="adj" fmla="val 3413"/>
            </a:avLst>
          </a:prstGeom>
          <a:solidFill>
            <a:schemeClr val="bg1"/>
          </a:solidFill>
          <a:ln>
            <a:solidFill>
              <a:schemeClr val="bg1">
                <a:lumMod val="65000"/>
              </a:schemeClr>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xmlns="" val="0"/>
              </a:ext>
            </a:extLst>
          </a:blip>
          <a:stretch>
            <a:fillRect/>
          </a:stretch>
        </p:blipFill>
        <p:spPr>
          <a:xfrm>
            <a:off x="1190094" y="1588805"/>
            <a:ext cx="7602011" cy="4048690"/>
          </a:xfrm>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5"/>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bwMode="auto">
          <a:xfrm>
            <a:off x="3138904" y="2849577"/>
            <a:ext cx="1799332" cy="166092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 name="Picture 15"/>
          <p:cNvPicPr>
            <a:picLocks noChangeAspect="1"/>
          </p:cNvPicPr>
          <p:nvPr/>
        </p:nvPicPr>
        <p:blipFill>
          <a:blip r:embed="rId4">
            <a:extLst>
              <a:ext uri="{28A0092B-C50C-407E-A947-70E740481C1C}">
                <a14:useLocalDpi xmlns="" xmlns:a14="http://schemas.microsoft.com/office/drawing/2010/main" val="0"/>
              </a:ext>
            </a:extLst>
          </a:blip>
          <a:stretch>
            <a:fillRect/>
          </a:stretch>
        </p:blipFill>
        <p:spPr bwMode="auto">
          <a:xfrm>
            <a:off x="5502341" y="2849577"/>
            <a:ext cx="1799332" cy="166092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 name="Right Arrow 9"/>
          <p:cNvSpPr/>
          <p:nvPr/>
        </p:nvSpPr>
        <p:spPr bwMode="auto">
          <a:xfrm>
            <a:off x="4921914" y="3546101"/>
            <a:ext cx="654797" cy="267891"/>
          </a:xfrm>
          <a:prstGeom prst="rightArrow">
            <a:avLst>
              <a:gd name="adj1" fmla="val 50000"/>
              <a:gd name="adj2" fmla="val 132356"/>
            </a:avLst>
          </a:prstGeom>
          <a:solidFill>
            <a:schemeClr val="bg2">
              <a:lumMod val="60000"/>
              <a:lumOff val="40000"/>
            </a:schemeClr>
          </a:solidFill>
          <a:ln w="25400" cap="flat" cmpd="sng" algn="ctr">
            <a:noFill/>
            <a:prstDash val="solid"/>
            <a:round/>
            <a:headEnd type="none" w="med" len="med"/>
            <a:tailEnd type="none" w="med" len="med"/>
          </a:ln>
          <a:effectLst/>
          <a:extLst/>
        </p:spPr>
        <p:txBody>
          <a:bodyPr vert="horz" wrap="square" lIns="64267" tIns="32133" rIns="64267" bIns="32133" numCol="1" rtlCol="0" anchor="t" anchorCtr="0" compatLnSpc="1">
            <a:prstTxWarp prst="textNoShape">
              <a:avLst/>
            </a:prstTxWarp>
          </a:bodyPr>
          <a:lstStyle/>
          <a:p>
            <a:pPr defTabSz="642684"/>
            <a:endParaRPr lang="en-US" dirty="0"/>
          </a:p>
        </p:txBody>
      </p:sp>
      <p:sp>
        <p:nvSpPr>
          <p:cNvPr id="22" name="Right Arrow 21"/>
          <p:cNvSpPr/>
          <p:nvPr/>
        </p:nvSpPr>
        <p:spPr bwMode="auto">
          <a:xfrm rot="1758220">
            <a:off x="1736526" y="2988410"/>
            <a:ext cx="1420751" cy="293412"/>
          </a:xfrm>
          <a:prstGeom prst="rightArrow">
            <a:avLst>
              <a:gd name="adj1" fmla="val 50000"/>
              <a:gd name="adj2" fmla="val 132356"/>
            </a:avLst>
          </a:prstGeom>
          <a:solidFill>
            <a:schemeClr val="bg2">
              <a:lumMod val="60000"/>
              <a:lumOff val="40000"/>
            </a:schemeClr>
          </a:solidFill>
          <a:ln w="25400" cap="flat" cmpd="sng" algn="ctr">
            <a:noFill/>
            <a:prstDash val="solid"/>
            <a:round/>
            <a:headEnd type="none" w="med" len="med"/>
            <a:tailEnd type="none" w="med" len="med"/>
          </a:ln>
          <a:effectLst/>
          <a:extLst/>
        </p:spPr>
        <p:txBody>
          <a:bodyPr vert="horz" wrap="square" lIns="64267" tIns="32133" rIns="64267" bIns="32133" numCol="1" rtlCol="0" anchor="t" anchorCtr="0" compatLnSpc="1">
            <a:prstTxWarp prst="textNoShape">
              <a:avLst/>
            </a:prstTxWarp>
          </a:bodyPr>
          <a:lstStyle/>
          <a:p>
            <a:pPr defTabSz="642684"/>
            <a:endParaRPr lang="en-US" dirty="0"/>
          </a:p>
        </p:txBody>
      </p:sp>
      <p:sp>
        <p:nvSpPr>
          <p:cNvPr id="25" name="Right Arrow 24"/>
          <p:cNvSpPr/>
          <p:nvPr/>
        </p:nvSpPr>
        <p:spPr bwMode="auto">
          <a:xfrm rot="19799429">
            <a:off x="1733897" y="3970871"/>
            <a:ext cx="1420751" cy="293412"/>
          </a:xfrm>
          <a:prstGeom prst="rightArrow">
            <a:avLst>
              <a:gd name="adj1" fmla="val 50000"/>
              <a:gd name="adj2" fmla="val 132356"/>
            </a:avLst>
          </a:prstGeom>
          <a:solidFill>
            <a:schemeClr val="bg2">
              <a:lumMod val="60000"/>
              <a:lumOff val="40000"/>
            </a:schemeClr>
          </a:solidFill>
          <a:ln w="25400" cap="flat" cmpd="sng" algn="ctr">
            <a:noFill/>
            <a:prstDash val="solid"/>
            <a:round/>
            <a:headEnd type="none" w="med" len="med"/>
            <a:tailEnd type="none" w="med" len="med"/>
          </a:ln>
          <a:effectLst/>
          <a:extLst/>
        </p:spPr>
        <p:txBody>
          <a:bodyPr vert="horz" wrap="square" lIns="64267" tIns="32133" rIns="64267" bIns="32133" numCol="1" rtlCol="0" anchor="t" anchorCtr="0" compatLnSpc="1">
            <a:prstTxWarp prst="textNoShape">
              <a:avLst/>
            </a:prstTxWarp>
          </a:bodyPr>
          <a:lstStyle/>
          <a:p>
            <a:pPr defTabSz="642684"/>
            <a:endParaRPr lang="en-US" dirty="0"/>
          </a:p>
        </p:txBody>
      </p:sp>
      <p:sp>
        <p:nvSpPr>
          <p:cNvPr id="17" name="Rectangle 16"/>
          <p:cNvSpPr/>
          <p:nvPr/>
        </p:nvSpPr>
        <p:spPr>
          <a:xfrm>
            <a:off x="4390665" y="2144114"/>
            <a:ext cx="1889886" cy="495781"/>
          </a:xfrm>
          <a:prstGeom prst="rect">
            <a:avLst/>
          </a:prstGeom>
        </p:spPr>
        <p:txBody>
          <a:bodyPr wrap="none" lIns="64267" tIns="32133" rIns="64267" bIns="32133">
            <a:spAutoFit/>
          </a:bodyPr>
          <a:lstStyle/>
          <a:p>
            <a:pPr defTabSz="642717"/>
            <a:r>
              <a:rPr lang="en-US" sz="2800" dirty="0" smtClean="0">
                <a:solidFill>
                  <a:srgbClr val="AC6E42"/>
                </a:solidFill>
                <a:latin typeface="Gill Sans Light" charset="0"/>
                <a:cs typeface="Gill Sans Light" charset="0"/>
              </a:rPr>
              <a:t>ingest data</a:t>
            </a:r>
            <a:endParaRPr lang="en-US" sz="2800" dirty="0">
              <a:solidFill>
                <a:srgbClr val="AC6E42"/>
              </a:solidFill>
              <a:latin typeface="Gill Sans Light" charset="0"/>
              <a:cs typeface="Gill Sans Light" charset="0"/>
            </a:endParaRPr>
          </a:p>
        </p:txBody>
      </p:sp>
      <p:cxnSp>
        <p:nvCxnSpPr>
          <p:cNvPr id="27" name="Curved Connector 26"/>
          <p:cNvCxnSpPr/>
          <p:nvPr/>
        </p:nvCxnSpPr>
        <p:spPr bwMode="auto">
          <a:xfrm flipH="1">
            <a:off x="4631699" y="2646814"/>
            <a:ext cx="580429" cy="482203"/>
          </a:xfrm>
          <a:prstGeom prst="straightConnector1">
            <a:avLst/>
          </a:prstGeom>
          <a:solidFill>
            <a:schemeClr val="accent1"/>
          </a:solidFill>
          <a:ln w="25400" cap="flat" cmpd="sng" algn="ctr">
            <a:solidFill>
              <a:srgbClr val="8C4F2A"/>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18" name="Right Arrow 17"/>
          <p:cNvSpPr/>
          <p:nvPr/>
        </p:nvSpPr>
        <p:spPr bwMode="auto">
          <a:xfrm>
            <a:off x="7285353" y="3546101"/>
            <a:ext cx="654797" cy="267891"/>
          </a:xfrm>
          <a:prstGeom prst="rightArrow">
            <a:avLst>
              <a:gd name="adj1" fmla="val 50000"/>
              <a:gd name="adj2" fmla="val 132356"/>
            </a:avLst>
          </a:prstGeom>
          <a:solidFill>
            <a:schemeClr val="bg2">
              <a:lumMod val="60000"/>
              <a:lumOff val="40000"/>
            </a:schemeClr>
          </a:solidFill>
          <a:ln w="25400" cap="flat" cmpd="sng" algn="ctr">
            <a:noFill/>
            <a:prstDash val="solid"/>
            <a:round/>
            <a:headEnd type="none" w="med" len="med"/>
            <a:tailEnd type="none" w="med" len="med"/>
          </a:ln>
          <a:effectLst/>
          <a:extLst/>
        </p:spPr>
        <p:txBody>
          <a:bodyPr vert="horz" wrap="square" lIns="64267" tIns="32133" rIns="64267" bIns="32133" numCol="1" rtlCol="0" anchor="t" anchorCtr="0" compatLnSpc="1">
            <a:prstTxWarp prst="textNoShape">
              <a:avLst/>
            </a:prstTxWarp>
          </a:bodyPr>
          <a:lstStyle/>
          <a:p>
            <a:pPr defTabSz="642684"/>
            <a:endParaRPr lang="en-US" dirty="0"/>
          </a:p>
        </p:txBody>
      </p:sp>
      <p:pic>
        <p:nvPicPr>
          <p:cNvPr id="21" name="Picture 15"/>
          <p:cNvPicPr>
            <a:picLocks noChangeAspect="1"/>
          </p:cNvPicPr>
          <p:nvPr/>
        </p:nvPicPr>
        <p:blipFill>
          <a:blip r:embed="rId5">
            <a:extLst>
              <a:ext uri="{28A0092B-C50C-407E-A947-70E740481C1C}">
                <a14:useLocalDpi xmlns="" xmlns:a14="http://schemas.microsoft.com/office/drawing/2010/main" val="0"/>
              </a:ext>
            </a:extLst>
          </a:blip>
          <a:stretch>
            <a:fillRect/>
          </a:stretch>
        </p:blipFill>
        <p:spPr bwMode="auto">
          <a:xfrm>
            <a:off x="7940147" y="2849577"/>
            <a:ext cx="1799332" cy="166092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8" name="Rectangle 57"/>
          <p:cNvSpPr/>
          <p:nvPr/>
        </p:nvSpPr>
        <p:spPr>
          <a:xfrm>
            <a:off x="6663366" y="1714500"/>
            <a:ext cx="2510249" cy="926668"/>
          </a:xfrm>
          <a:prstGeom prst="rect">
            <a:avLst/>
          </a:prstGeom>
        </p:spPr>
        <p:txBody>
          <a:bodyPr wrap="none" lIns="64267" tIns="32133" rIns="64267" bIns="32133">
            <a:spAutoFit/>
          </a:bodyPr>
          <a:lstStyle/>
          <a:p>
            <a:pPr defTabSz="642717"/>
            <a:r>
              <a:rPr lang="en-US" sz="2800" dirty="0" smtClean="0">
                <a:solidFill>
                  <a:srgbClr val="AC6E42"/>
                </a:solidFill>
                <a:latin typeface="Gill Sans Light" charset="0"/>
                <a:cs typeface="Gill Sans Light" charset="0"/>
              </a:rPr>
              <a:t>search &amp;</a:t>
            </a:r>
          </a:p>
          <a:p>
            <a:pPr defTabSz="642717"/>
            <a:r>
              <a:rPr lang="en-US" sz="2800" dirty="0" smtClean="0">
                <a:solidFill>
                  <a:srgbClr val="AC6E42"/>
                </a:solidFill>
                <a:latin typeface="Gill Sans Light" charset="0"/>
                <a:cs typeface="Gill Sans Light" charset="0"/>
              </a:rPr>
              <a:t>legal discovery</a:t>
            </a:r>
            <a:endParaRPr lang="en-US" sz="2800" dirty="0">
              <a:solidFill>
                <a:srgbClr val="AC6E42"/>
              </a:solidFill>
              <a:latin typeface="Gill Sans Light" charset="0"/>
              <a:cs typeface="Gill Sans Light" charset="0"/>
            </a:endParaRPr>
          </a:p>
        </p:txBody>
      </p:sp>
      <p:cxnSp>
        <p:nvCxnSpPr>
          <p:cNvPr id="59" name="Curved Connector 26"/>
          <p:cNvCxnSpPr/>
          <p:nvPr/>
        </p:nvCxnSpPr>
        <p:spPr bwMode="auto">
          <a:xfrm>
            <a:off x="7735613" y="2653536"/>
            <a:ext cx="535194" cy="428626"/>
          </a:xfrm>
          <a:prstGeom prst="straightConnector1">
            <a:avLst/>
          </a:prstGeom>
          <a:solidFill>
            <a:schemeClr val="accent1"/>
          </a:solidFill>
          <a:ln w="25400" cap="flat" cmpd="sng" algn="ctr">
            <a:solidFill>
              <a:srgbClr val="8C4F2A"/>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60" name="Rectangle 59"/>
          <p:cNvSpPr/>
          <p:nvPr/>
        </p:nvSpPr>
        <p:spPr>
          <a:xfrm>
            <a:off x="5488807" y="4829162"/>
            <a:ext cx="4251110" cy="1788442"/>
          </a:xfrm>
          <a:prstGeom prst="rect">
            <a:avLst/>
          </a:prstGeom>
        </p:spPr>
        <p:txBody>
          <a:bodyPr wrap="none" lIns="64267" tIns="32133" rIns="64267" bIns="32133">
            <a:spAutoFit/>
          </a:bodyPr>
          <a:lstStyle/>
          <a:p>
            <a:pPr defTabSz="642717"/>
            <a:r>
              <a:rPr lang="en-US" sz="2800" dirty="0" smtClean="0">
                <a:solidFill>
                  <a:srgbClr val="AC6E42"/>
                </a:solidFill>
                <a:latin typeface="Gill Sans Light" charset="0"/>
                <a:cs typeface="Gill Sans Light" charset="0"/>
              </a:rPr>
              <a:t>intraday analysis</a:t>
            </a:r>
          </a:p>
          <a:p>
            <a:pPr defTabSz="642717"/>
            <a:r>
              <a:rPr lang="en-US" sz="2800" dirty="0" smtClean="0">
                <a:solidFill>
                  <a:srgbClr val="AC6E42"/>
                </a:solidFill>
                <a:latin typeface="Gill Sans Light" charset="0"/>
                <a:cs typeface="Gill Sans Light" charset="0"/>
              </a:rPr>
              <a:t>&amp; historical analysis</a:t>
            </a:r>
          </a:p>
          <a:p>
            <a:pPr defTabSz="642717"/>
            <a:r>
              <a:rPr lang="en-US" sz="2800" dirty="0" smtClean="0">
                <a:solidFill>
                  <a:srgbClr val="AC6E42"/>
                </a:solidFill>
                <a:latin typeface="Gill Sans Light" charset="0"/>
                <a:cs typeface="Gill Sans Light" charset="0"/>
              </a:rPr>
              <a:t>(production reports +</a:t>
            </a:r>
          </a:p>
          <a:p>
            <a:pPr defTabSz="642717"/>
            <a:r>
              <a:rPr lang="en-US" sz="2800" dirty="0" smtClean="0">
                <a:solidFill>
                  <a:srgbClr val="AC6E42"/>
                </a:solidFill>
                <a:latin typeface="Gill Sans Light" charset="0"/>
                <a:cs typeface="Gill Sans Light" charset="0"/>
              </a:rPr>
              <a:t>exploratory risk modeling)</a:t>
            </a:r>
            <a:endParaRPr lang="en-US" sz="2800" dirty="0">
              <a:solidFill>
                <a:srgbClr val="AC6E42"/>
              </a:solidFill>
              <a:latin typeface="Gill Sans Light" charset="0"/>
              <a:cs typeface="Gill Sans Light" charset="0"/>
            </a:endParaRPr>
          </a:p>
        </p:txBody>
      </p:sp>
      <p:cxnSp>
        <p:nvCxnSpPr>
          <p:cNvPr id="61" name="Curved Connector 26"/>
          <p:cNvCxnSpPr/>
          <p:nvPr/>
        </p:nvCxnSpPr>
        <p:spPr bwMode="auto">
          <a:xfrm>
            <a:off x="6575643" y="4467116"/>
            <a:ext cx="535194" cy="428626"/>
          </a:xfrm>
          <a:prstGeom prst="straightConnector1">
            <a:avLst/>
          </a:prstGeom>
          <a:solidFill>
            <a:schemeClr val="accent1"/>
          </a:solidFill>
          <a:ln w="25400" cap="flat" cmpd="sng" algn="ctr">
            <a:solidFill>
              <a:srgbClr val="8C4F2A"/>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3" name="TextBox 2"/>
          <p:cNvSpPr txBox="1"/>
          <p:nvPr/>
        </p:nvSpPr>
        <p:spPr>
          <a:xfrm>
            <a:off x="927798" y="2140472"/>
            <a:ext cx="831884" cy="615549"/>
          </a:xfrm>
          <a:prstGeom prst="rect">
            <a:avLst/>
          </a:prstGeom>
          <a:noFill/>
        </p:spPr>
        <p:txBody>
          <a:bodyPr wrap="none" lIns="91435" tIns="45718" rIns="91435" bIns="45718" rtlCol="0">
            <a:spAutoFit/>
          </a:bodyPr>
          <a:lstStyle/>
          <a:p>
            <a:r>
              <a:rPr lang="en-US" sz="1700" dirty="0" smtClean="0">
                <a:solidFill>
                  <a:schemeClr val="tx2">
                    <a:lumMod val="50000"/>
                    <a:lumOff val="50000"/>
                  </a:schemeClr>
                </a:solidFill>
                <a:cs typeface="Arial"/>
              </a:rPr>
              <a:t>Trading</a:t>
            </a:r>
          </a:p>
          <a:p>
            <a:r>
              <a:rPr lang="en-US" sz="1700" dirty="0" smtClean="0">
                <a:solidFill>
                  <a:schemeClr val="tx2">
                    <a:lumMod val="50000"/>
                    <a:lumOff val="50000"/>
                  </a:schemeClr>
                </a:solidFill>
                <a:cs typeface="Arial"/>
              </a:rPr>
              <a:t>Data</a:t>
            </a:r>
            <a:endParaRPr lang="en-US" sz="1700" dirty="0"/>
          </a:p>
        </p:txBody>
      </p:sp>
      <p:sp>
        <p:nvSpPr>
          <p:cNvPr id="5" name="Rectangle 4"/>
          <p:cNvSpPr/>
          <p:nvPr/>
        </p:nvSpPr>
        <p:spPr>
          <a:xfrm>
            <a:off x="999826" y="4505998"/>
            <a:ext cx="1044122" cy="615549"/>
          </a:xfrm>
          <a:prstGeom prst="rect">
            <a:avLst/>
          </a:prstGeom>
        </p:spPr>
        <p:txBody>
          <a:bodyPr wrap="none" lIns="91435" tIns="45718" rIns="91435" bIns="45718">
            <a:spAutoFit/>
          </a:bodyPr>
          <a:lstStyle/>
          <a:p>
            <a:r>
              <a:rPr lang="en-US" sz="1700" dirty="0" smtClean="0">
                <a:solidFill>
                  <a:schemeClr val="tx2">
                    <a:lumMod val="50000"/>
                    <a:lumOff val="50000"/>
                  </a:schemeClr>
                </a:solidFill>
                <a:cs typeface="Arial"/>
              </a:rPr>
              <a:t>Customer</a:t>
            </a:r>
          </a:p>
          <a:p>
            <a:r>
              <a:rPr lang="en-US" sz="1700" dirty="0" smtClean="0">
                <a:solidFill>
                  <a:schemeClr val="tx2">
                    <a:lumMod val="50000"/>
                    <a:lumOff val="50000"/>
                  </a:schemeClr>
                </a:solidFill>
                <a:cs typeface="Arial"/>
              </a:rPr>
              <a:t>Data</a:t>
            </a:r>
            <a:endParaRPr lang="en-US" sz="1700" dirty="0"/>
          </a:p>
        </p:txBody>
      </p:sp>
      <p:pic>
        <p:nvPicPr>
          <p:cNvPr id="7" name="Picture 6" descr="globe-lrg.png"/>
          <p:cNvPicPr>
            <a:picLocks noChangeAspect="1"/>
          </p:cNvPicPr>
          <p:nvPr/>
        </p:nvPicPr>
        <p:blipFill>
          <a:blip r:embed="rId6">
            <a:extLst>
              <a:ext uri="{28A0092B-C50C-407E-A947-70E740481C1C}">
                <a14:useLocalDpi xmlns="" xmlns:a14="http://schemas.microsoft.com/office/drawing/2010/main" val="0"/>
              </a:ext>
            </a:extLst>
          </a:blip>
          <a:stretch>
            <a:fillRect/>
          </a:stretch>
        </p:blipFill>
        <p:spPr>
          <a:xfrm>
            <a:off x="142990" y="2027659"/>
            <a:ext cx="799343" cy="737855"/>
          </a:xfrm>
          <a:prstGeom prst="rect">
            <a:avLst/>
          </a:prstGeom>
        </p:spPr>
      </p:pic>
      <p:pic>
        <p:nvPicPr>
          <p:cNvPr id="8" name="Picture 7" descr="database-lrg.png"/>
          <p:cNvPicPr>
            <a:picLocks noChangeAspect="1"/>
          </p:cNvPicPr>
          <p:nvPr/>
        </p:nvPicPr>
        <p:blipFill>
          <a:blip r:embed="rId7" cstate="print">
            <a:extLst>
              <a:ext uri="{28A0092B-C50C-407E-A947-70E740481C1C}">
                <a14:useLocalDpi xmlns="" xmlns:a14="http://schemas.microsoft.com/office/drawing/2010/main" val="0"/>
              </a:ext>
            </a:extLst>
          </a:blip>
          <a:stretch>
            <a:fillRect/>
          </a:stretch>
        </p:blipFill>
        <p:spPr>
          <a:xfrm>
            <a:off x="168707" y="4443379"/>
            <a:ext cx="810880" cy="748505"/>
          </a:xfrm>
          <a:prstGeom prst="rect">
            <a:avLst/>
          </a:prstGeom>
        </p:spPr>
      </p:pic>
      <p:sp>
        <p:nvSpPr>
          <p:cNvPr id="6" name="Rectangle 5"/>
          <p:cNvSpPr/>
          <p:nvPr/>
        </p:nvSpPr>
        <p:spPr>
          <a:xfrm>
            <a:off x="2224982" y="464584"/>
            <a:ext cx="5640962" cy="711251"/>
          </a:xfrm>
          <a:prstGeom prst="rect">
            <a:avLst/>
          </a:prstGeom>
        </p:spPr>
        <p:txBody>
          <a:bodyPr wrap="none" lIns="64291" tIns="32146" rIns="64291" bIns="32146">
            <a:spAutoFit/>
          </a:bodyPr>
          <a:lstStyle/>
          <a:p>
            <a:r>
              <a:rPr lang="en-US" sz="4200" dirty="0" smtClean="0">
                <a:solidFill>
                  <a:srgbClr val="AC6E42"/>
                </a:solidFill>
                <a:latin typeface="Gill Sans Light" charset="0"/>
                <a:cs typeface="Gill Sans Light" charset="0"/>
              </a:rPr>
              <a:t>global investment bank</a:t>
            </a:r>
            <a:endParaRPr lang="en-US" dirty="0"/>
          </a:p>
        </p:txBody>
      </p:sp>
      <p:sp>
        <p:nvSpPr>
          <p:cNvPr id="11" name="Rectangle 10"/>
          <p:cNvSpPr/>
          <p:nvPr/>
        </p:nvSpPr>
        <p:spPr>
          <a:xfrm>
            <a:off x="4046616" y="1012753"/>
            <a:ext cx="1921995" cy="541974"/>
          </a:xfrm>
          <a:prstGeom prst="rect">
            <a:avLst/>
          </a:prstGeom>
        </p:spPr>
        <p:txBody>
          <a:bodyPr wrap="none" lIns="64291" tIns="32146" rIns="64291" bIns="32146">
            <a:spAutoFit/>
          </a:bodyPr>
          <a:lstStyle/>
          <a:p>
            <a:r>
              <a:rPr lang="en-US" sz="3100" b="1" i="1" dirty="0" smtClean="0">
                <a:solidFill>
                  <a:srgbClr val="AC6E42"/>
                </a:solidFill>
                <a:latin typeface="Gill Sans Light" charset="0"/>
                <a:cs typeface="Gill Sans Light" charset="0"/>
              </a:rPr>
              <a:t>trade risk</a:t>
            </a:r>
            <a:endParaRPr lang="en-US" sz="3100" b="1" i="1" dirty="0"/>
          </a:p>
        </p:txBody>
      </p:sp>
    </p:spTree>
    <p:extLst>
      <p:ext uri="{BB962C8B-B14F-4D97-AF65-F5344CB8AC3E}">
        <p14:creationId xmlns="" xmlns:p14="http://schemas.microsoft.com/office/powerpoint/2010/main" val="2095184876"/>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Practice Exercise</a:t>
            </a:r>
            <a:endParaRPr lang="en-US" dirty="0"/>
          </a:p>
        </p:txBody>
      </p:sp>
      <p:sp>
        <p:nvSpPr>
          <p:cNvPr id="3" name="Content Placeholder 2"/>
          <p:cNvSpPr>
            <a:spLocks noGrp="1"/>
          </p:cNvSpPr>
          <p:nvPr>
            <p:ph idx="1"/>
          </p:nvPr>
        </p:nvSpPr>
        <p:spPr/>
        <p:txBody>
          <a:bodyPr/>
          <a:lstStyle/>
          <a:p>
            <a:pPr lvl="1"/>
            <a:r>
              <a:rPr lang="en-US" dirty="0" smtClean="0"/>
              <a:t>Write a file in your local file system of vm using vi editor, save that file. Now put that file in your named directory in HDFS using put command.</a:t>
            </a:r>
          </a:p>
          <a:p>
            <a:pPr lvl="1"/>
            <a:r>
              <a:rPr lang="en-US" dirty="0" smtClean="0"/>
              <a:t>vi &lt;myname&gt; </a:t>
            </a:r>
          </a:p>
          <a:p>
            <a:pPr lvl="1"/>
            <a:r>
              <a:rPr lang="en-US" dirty="0" smtClean="0"/>
              <a:t>HADOOP dfs –put &lt;myname&gt; &lt;</a:t>
            </a:r>
            <a:r>
              <a:rPr lang="en-US" dirty="0" err="1" smtClean="0"/>
              <a:t>hadoop</a:t>
            </a:r>
            <a:r>
              <a:rPr lang="en-US" dirty="0" smtClean="0"/>
              <a:t> destination&gt;</a:t>
            </a:r>
          </a:p>
        </p:txBody>
      </p:sp>
      <p:sp>
        <p:nvSpPr>
          <p:cNvPr id="4" name="Slide Number Placeholder 3"/>
          <p:cNvSpPr>
            <a:spLocks noGrp="1"/>
          </p:cNvSpPr>
          <p:nvPr>
            <p:ph type="sldNum" sz="quarter" idx="12"/>
          </p:nvPr>
        </p:nvSpPr>
        <p:spPr/>
        <p:txBody>
          <a:bodyPr/>
          <a:lstStyle/>
          <a:p>
            <a:fld id="{5A0614AE-7DA6-4443-9A06-FA7BD7CD666D}" type="slidenum">
              <a:rPr lang="en-US" smtClean="0"/>
              <a:pPr/>
              <a:t>169</a:t>
            </a:fld>
            <a:endParaRPr lang="en-US" dirty="0"/>
          </a:p>
        </p:txBody>
      </p:sp>
    </p:spTree>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HADOOP Get</a:t>
            </a:r>
            <a:endParaRPr lang="en-US" dirty="0"/>
          </a:p>
        </p:txBody>
      </p:sp>
      <p:sp>
        <p:nvSpPr>
          <p:cNvPr id="3" name="Content Placeholder 2"/>
          <p:cNvSpPr>
            <a:spLocks noGrp="1"/>
          </p:cNvSpPr>
          <p:nvPr>
            <p:ph idx="1"/>
          </p:nvPr>
        </p:nvSpPr>
        <p:spPr/>
        <p:txBody>
          <a:bodyPr/>
          <a:lstStyle/>
          <a:p>
            <a:pPr lvl="1"/>
            <a:r>
              <a:rPr lang="en-US" b="1" dirty="0" smtClean="0"/>
              <a:t>Get</a:t>
            </a:r>
          </a:p>
          <a:p>
            <a:pPr lvl="1"/>
            <a:r>
              <a:rPr lang="en-US" dirty="0" smtClean="0"/>
              <a:t>Usage: </a:t>
            </a:r>
            <a:r>
              <a:rPr lang="en-US" dirty="0" err="1" smtClean="0"/>
              <a:t>hadoop</a:t>
            </a:r>
            <a:r>
              <a:rPr lang="en-US" dirty="0" smtClean="0"/>
              <a:t> fs -get [-ignorecrc] [-crc] &lt;src&gt; &lt;localdst&gt; </a:t>
            </a:r>
            <a:br>
              <a:rPr lang="en-US" dirty="0" smtClean="0"/>
            </a:br>
            <a:endParaRPr lang="en-US" dirty="0" smtClean="0"/>
          </a:p>
          <a:p>
            <a:pPr lvl="1"/>
            <a:r>
              <a:rPr lang="en-US" dirty="0" smtClean="0"/>
              <a:t>Copy files to the local file system. Files that fail the CRC check may be copied with the </a:t>
            </a:r>
            <a:r>
              <a:rPr lang="en-US" dirty="0" smtClean="0">
                <a:latin typeface="Calibri"/>
              </a:rPr>
              <a:t>–</a:t>
            </a:r>
            <a:r>
              <a:rPr lang="en-US" dirty="0" smtClean="0"/>
              <a:t>ignorecrc option. Files and CRCs may be copied using the -crc option.</a:t>
            </a:r>
          </a:p>
        </p:txBody>
      </p:sp>
      <p:sp>
        <p:nvSpPr>
          <p:cNvPr id="4" name="Slide Number Placeholder 3"/>
          <p:cNvSpPr>
            <a:spLocks noGrp="1"/>
          </p:cNvSpPr>
          <p:nvPr>
            <p:ph type="sldNum" sz="quarter" idx="12"/>
          </p:nvPr>
        </p:nvSpPr>
        <p:spPr/>
        <p:txBody>
          <a:bodyPr/>
          <a:lstStyle/>
          <a:p>
            <a:fld id="{5A0614AE-7DA6-4443-9A06-FA7BD7CD666D}" type="slidenum">
              <a:rPr lang="en-US" smtClean="0"/>
              <a:pPr/>
              <a:t>170</a:t>
            </a:fld>
            <a:endParaRPr lang="en-US" dirty="0"/>
          </a:p>
        </p:txBody>
      </p:sp>
    </p:spTree>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Example </a:t>
            </a:r>
            <a:r>
              <a:rPr lang="en-US" dirty="0" smtClean="0"/>
              <a:t>Get</a:t>
            </a:r>
            <a:endParaRPr lang="en-US" dirty="0"/>
          </a:p>
        </p:txBody>
      </p:sp>
      <p:sp>
        <p:nvSpPr>
          <p:cNvPr id="4" name="Slide Number Placeholder 3"/>
          <p:cNvSpPr>
            <a:spLocks noGrp="1"/>
          </p:cNvSpPr>
          <p:nvPr>
            <p:ph type="sldNum" sz="quarter" idx="12"/>
          </p:nvPr>
        </p:nvSpPr>
        <p:spPr/>
        <p:txBody>
          <a:bodyPr/>
          <a:lstStyle/>
          <a:p>
            <a:fld id="{5A0614AE-7DA6-4443-9A06-FA7BD7CD666D}" type="slidenum">
              <a:rPr lang="en-US" smtClean="0"/>
              <a:pPr/>
              <a:t>171</a:t>
            </a:fld>
            <a:endParaRPr lang="en-US" dirty="0"/>
          </a:p>
        </p:txBody>
      </p:sp>
      <p:sp>
        <p:nvSpPr>
          <p:cNvPr id="5" name="Rounded Rectangle 4"/>
          <p:cNvSpPr/>
          <p:nvPr/>
        </p:nvSpPr>
        <p:spPr>
          <a:xfrm>
            <a:off x="533400" y="1092200"/>
            <a:ext cx="8902700" cy="5043277"/>
          </a:xfrm>
          <a:prstGeom prst="roundRect">
            <a:avLst>
              <a:gd name="adj" fmla="val 3413"/>
            </a:avLst>
          </a:prstGeom>
          <a:solidFill>
            <a:schemeClr val="bg1"/>
          </a:solidFill>
          <a:ln>
            <a:solidFill>
              <a:schemeClr val="bg1">
                <a:lumMod val="65000"/>
              </a:schemeClr>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xmlns="" val="0"/>
              </a:ext>
            </a:extLst>
          </a:blip>
          <a:stretch>
            <a:fillRect/>
          </a:stretch>
        </p:blipFill>
        <p:spPr>
          <a:xfrm>
            <a:off x="1218673" y="1579278"/>
            <a:ext cx="7544854" cy="4067743"/>
          </a:xfrm>
        </p:spPr>
      </p:pic>
    </p:spTree>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Practice Exercise</a:t>
            </a:r>
            <a:endParaRPr lang="en-US" dirty="0"/>
          </a:p>
        </p:txBody>
      </p:sp>
      <p:sp>
        <p:nvSpPr>
          <p:cNvPr id="3" name="Content Placeholder 2"/>
          <p:cNvSpPr>
            <a:spLocks noGrp="1"/>
          </p:cNvSpPr>
          <p:nvPr>
            <p:ph idx="1"/>
          </p:nvPr>
        </p:nvSpPr>
        <p:spPr/>
        <p:txBody>
          <a:bodyPr/>
          <a:lstStyle/>
          <a:p>
            <a:pPr lvl="1"/>
            <a:r>
              <a:rPr lang="en-US" dirty="0" smtClean="0"/>
              <a:t>Get the file you saved in HDFS to your local file system of VM, and read their contents and check if files are same.</a:t>
            </a:r>
            <a:endParaRPr lang="en-US" dirty="0"/>
          </a:p>
        </p:txBody>
      </p:sp>
      <p:sp>
        <p:nvSpPr>
          <p:cNvPr id="4" name="Slide Number Placeholder 3"/>
          <p:cNvSpPr>
            <a:spLocks noGrp="1"/>
          </p:cNvSpPr>
          <p:nvPr>
            <p:ph type="sldNum" sz="quarter" idx="12"/>
          </p:nvPr>
        </p:nvSpPr>
        <p:spPr/>
        <p:txBody>
          <a:bodyPr/>
          <a:lstStyle/>
          <a:p>
            <a:fld id="{5A0614AE-7DA6-4443-9A06-FA7BD7CD666D}" type="slidenum">
              <a:rPr lang="en-US" smtClean="0"/>
              <a:pPr/>
              <a:t>172</a:t>
            </a:fld>
            <a:endParaRPr lang="en-US" dirty="0"/>
          </a:p>
        </p:txBody>
      </p:sp>
    </p:spTree>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HADOOP C</a:t>
            </a:r>
            <a:r>
              <a:rPr dirty="0" smtClean="0"/>
              <a:t>opy to Local</a:t>
            </a:r>
            <a:endParaRPr lang="en-US" dirty="0"/>
          </a:p>
        </p:txBody>
      </p:sp>
      <p:sp>
        <p:nvSpPr>
          <p:cNvPr id="3" name="Content Placeholder 2"/>
          <p:cNvSpPr>
            <a:spLocks noGrp="1"/>
          </p:cNvSpPr>
          <p:nvPr>
            <p:ph idx="1"/>
          </p:nvPr>
        </p:nvSpPr>
        <p:spPr/>
        <p:txBody>
          <a:bodyPr/>
          <a:lstStyle/>
          <a:p>
            <a:pPr lvl="1"/>
            <a:r>
              <a:rPr lang="en-US" dirty="0" smtClean="0"/>
              <a:t>Usage: </a:t>
            </a:r>
            <a:r>
              <a:rPr lang="en-US" dirty="0" err="1" smtClean="0"/>
              <a:t>hadoop</a:t>
            </a:r>
            <a:r>
              <a:rPr lang="en-US" dirty="0" smtClean="0"/>
              <a:t> fs -copyToLocal [-ignorecrc] [-crc] URI &lt;localdst&gt;</a:t>
            </a:r>
          </a:p>
          <a:p>
            <a:pPr lvl="1"/>
            <a:r>
              <a:rPr lang="en-US" dirty="0" smtClean="0"/>
              <a:t>Similar to </a:t>
            </a:r>
            <a:r>
              <a:rPr lang="en-US" b="1" u="sng" dirty="0" smtClean="0"/>
              <a:t>get</a:t>
            </a:r>
            <a:r>
              <a:rPr lang="en-US" dirty="0" smtClean="0"/>
              <a:t> command, except that the destination is restricted to a local file reference.</a:t>
            </a:r>
          </a:p>
        </p:txBody>
      </p:sp>
      <p:sp>
        <p:nvSpPr>
          <p:cNvPr id="4" name="Slide Number Placeholder 3"/>
          <p:cNvSpPr>
            <a:spLocks noGrp="1"/>
          </p:cNvSpPr>
          <p:nvPr>
            <p:ph type="sldNum" sz="quarter" idx="12"/>
          </p:nvPr>
        </p:nvSpPr>
        <p:spPr/>
        <p:txBody>
          <a:bodyPr/>
          <a:lstStyle/>
          <a:p>
            <a:fld id="{5A0614AE-7DA6-4443-9A06-FA7BD7CD666D}" type="slidenum">
              <a:rPr lang="en-US" smtClean="0"/>
              <a:pPr/>
              <a:t>173</a:t>
            </a:fld>
            <a:endParaRPr lang="en-US" dirty="0"/>
          </a:p>
        </p:txBody>
      </p:sp>
    </p:spTree>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smtClean="0"/>
              <a:t>HADOOP Copy to Local</a:t>
            </a:r>
            <a:endParaRPr lang="en-US" dirty="0"/>
          </a:p>
        </p:txBody>
      </p:sp>
      <p:sp>
        <p:nvSpPr>
          <p:cNvPr id="4" name="Slide Number Placeholder 3"/>
          <p:cNvSpPr>
            <a:spLocks noGrp="1"/>
          </p:cNvSpPr>
          <p:nvPr>
            <p:ph type="sldNum" sz="quarter" idx="12"/>
          </p:nvPr>
        </p:nvSpPr>
        <p:spPr/>
        <p:txBody>
          <a:bodyPr/>
          <a:lstStyle/>
          <a:p>
            <a:fld id="{5A0614AE-7DA6-4443-9A06-FA7BD7CD666D}" type="slidenum">
              <a:rPr lang="en-US" smtClean="0"/>
              <a:pPr/>
              <a:t>174</a:t>
            </a:fld>
            <a:endParaRPr lang="en-US" dirty="0"/>
          </a:p>
        </p:txBody>
      </p:sp>
      <p:sp>
        <p:nvSpPr>
          <p:cNvPr id="5" name="Rounded Rectangle 4"/>
          <p:cNvSpPr/>
          <p:nvPr/>
        </p:nvSpPr>
        <p:spPr>
          <a:xfrm>
            <a:off x="533400" y="1092200"/>
            <a:ext cx="8902700" cy="5043277"/>
          </a:xfrm>
          <a:prstGeom prst="roundRect">
            <a:avLst>
              <a:gd name="adj" fmla="val 3413"/>
            </a:avLst>
          </a:prstGeom>
          <a:solidFill>
            <a:schemeClr val="bg1"/>
          </a:solidFill>
          <a:ln>
            <a:solidFill>
              <a:schemeClr val="bg1">
                <a:lumMod val="65000"/>
              </a:schemeClr>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xmlns="" val="0"/>
              </a:ext>
            </a:extLst>
          </a:blip>
          <a:stretch>
            <a:fillRect/>
          </a:stretch>
        </p:blipFill>
        <p:spPr>
          <a:xfrm>
            <a:off x="1223436" y="1584041"/>
            <a:ext cx="7535327" cy="4058217"/>
          </a:xfrm>
        </p:spPr>
      </p:pic>
    </p:spTree>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5A0614AE-7DA6-4443-9A06-FA7BD7CD666D}" type="slidenum">
              <a:rPr lang="en-US" smtClean="0"/>
              <a:pPr/>
              <a:t>175</a:t>
            </a:fld>
            <a:endParaRPr lang="en-US" dirty="0"/>
          </a:p>
        </p:txBody>
      </p:sp>
      <p:sp>
        <p:nvSpPr>
          <p:cNvPr id="3" name="Text Placeholder 2"/>
          <p:cNvSpPr>
            <a:spLocks noGrp="1"/>
          </p:cNvSpPr>
          <p:nvPr>
            <p:ph type="body" sz="quarter" idx="13"/>
          </p:nvPr>
        </p:nvSpPr>
        <p:spPr/>
        <p:txBody>
          <a:bodyPr/>
          <a:lstStyle/>
          <a:p>
            <a:r>
              <a:rPr lang="en-US" dirty="0" smtClean="0"/>
              <a:t>Java APIs</a:t>
            </a:r>
            <a:endParaRPr lang="en-US" dirty="0"/>
          </a:p>
        </p:txBody>
      </p:sp>
    </p:spTree>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Java </a:t>
            </a:r>
            <a:r>
              <a:rPr smtClean="0"/>
              <a:t>API’s</a:t>
            </a:r>
            <a:endParaRPr lang="en-US" dirty="0"/>
          </a:p>
        </p:txBody>
      </p:sp>
      <p:sp>
        <p:nvSpPr>
          <p:cNvPr id="3" name="Content Placeholder 2"/>
          <p:cNvSpPr>
            <a:spLocks noGrp="1"/>
          </p:cNvSpPr>
          <p:nvPr>
            <p:ph idx="1"/>
          </p:nvPr>
        </p:nvSpPr>
        <p:spPr/>
        <p:txBody>
          <a:bodyPr/>
          <a:lstStyle/>
          <a:p>
            <a:pPr lvl="1"/>
            <a:r>
              <a:rPr lang="en-US" dirty="0" smtClean="0"/>
              <a:t>HDFS can be accessed with JAVA API’s as well</a:t>
            </a:r>
          </a:p>
          <a:p>
            <a:pPr lvl="1"/>
            <a:r>
              <a:rPr lang="en-US" dirty="0" smtClean="0"/>
              <a:t>You can add/delete/view file system from them</a:t>
            </a:r>
            <a:endParaRPr lang="en-US" dirty="0"/>
          </a:p>
        </p:txBody>
      </p:sp>
      <p:sp>
        <p:nvSpPr>
          <p:cNvPr id="4" name="Slide Number Placeholder 3"/>
          <p:cNvSpPr>
            <a:spLocks noGrp="1"/>
          </p:cNvSpPr>
          <p:nvPr>
            <p:ph type="sldNum" sz="quarter" idx="12"/>
          </p:nvPr>
        </p:nvSpPr>
        <p:spPr/>
        <p:txBody>
          <a:bodyPr/>
          <a:lstStyle/>
          <a:p>
            <a:fld id="{5A0614AE-7DA6-4443-9A06-FA7BD7CD666D}" type="slidenum">
              <a:rPr lang="en-US" smtClean="0"/>
              <a:pPr/>
              <a:t>176</a:t>
            </a:fld>
            <a:endParaRPr lang="en-US" dirty="0"/>
          </a:p>
        </p:txBody>
      </p:sp>
    </p:spTree>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Environment</a:t>
            </a:r>
            <a:endParaRPr lang="en-US" dirty="0"/>
          </a:p>
        </p:txBody>
      </p:sp>
      <p:sp>
        <p:nvSpPr>
          <p:cNvPr id="3" name="Content Placeholder 2"/>
          <p:cNvSpPr>
            <a:spLocks noGrp="1"/>
          </p:cNvSpPr>
          <p:nvPr>
            <p:ph idx="1"/>
          </p:nvPr>
        </p:nvSpPr>
        <p:spPr/>
        <p:txBody>
          <a:bodyPr/>
          <a:lstStyle/>
          <a:p>
            <a:pPr lvl="1"/>
            <a:r>
              <a:rPr lang="en-US" u="sng" dirty="0" smtClean="0"/>
              <a:t>To access </a:t>
            </a:r>
            <a:r>
              <a:rPr lang="en-US" u="sng" dirty="0" err="1" smtClean="0"/>
              <a:t>hadoop</a:t>
            </a:r>
            <a:r>
              <a:rPr lang="en-US" u="sng" dirty="0" smtClean="0"/>
              <a:t> API’s </a:t>
            </a:r>
            <a:r>
              <a:rPr lang="en-US" u="sng" dirty="0" err="1" smtClean="0"/>
              <a:t>hadoop</a:t>
            </a:r>
            <a:r>
              <a:rPr lang="en-US" u="sng" dirty="0" smtClean="0"/>
              <a:t> jars should be there in build path of eclipse</a:t>
            </a:r>
          </a:p>
          <a:p>
            <a:pPr lvl="1"/>
            <a:r>
              <a:rPr lang="en-US" b="1" dirty="0" smtClean="0"/>
              <a:t>From /usr/lib/hadoop/client-0.20</a:t>
            </a:r>
          </a:p>
          <a:p>
            <a:pPr marL="0" lvl="1" indent="0">
              <a:buNone/>
            </a:pPr>
            <a:r>
              <a:rPr lang="en-US" b="1" dirty="0"/>
              <a:t>	</a:t>
            </a:r>
            <a:r>
              <a:rPr lang="en-US" b="1" dirty="0" smtClean="0"/>
              <a:t>copy this complete folder to your local system and add these jars into your build path</a:t>
            </a:r>
          </a:p>
        </p:txBody>
      </p:sp>
      <p:sp>
        <p:nvSpPr>
          <p:cNvPr id="4" name="Slide Number Placeholder 3"/>
          <p:cNvSpPr>
            <a:spLocks noGrp="1"/>
          </p:cNvSpPr>
          <p:nvPr>
            <p:ph type="sldNum" sz="quarter" idx="12"/>
          </p:nvPr>
        </p:nvSpPr>
        <p:spPr/>
        <p:txBody>
          <a:bodyPr/>
          <a:lstStyle/>
          <a:p>
            <a:fld id="{5A0614AE-7DA6-4443-9A06-FA7BD7CD666D}" type="slidenum">
              <a:rPr lang="en-US" smtClean="0"/>
              <a:pPr/>
              <a:t>177</a:t>
            </a:fld>
            <a:endParaRPr lang="en-US" dirty="0"/>
          </a:p>
        </p:txBody>
      </p:sp>
    </p:spTree>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WinSCP</a:t>
            </a:r>
            <a:endParaRPr lang="en-US" dirty="0"/>
          </a:p>
        </p:txBody>
      </p:sp>
      <p:sp>
        <p:nvSpPr>
          <p:cNvPr id="3" name="Content Placeholder 2"/>
          <p:cNvSpPr>
            <a:spLocks noGrp="1"/>
          </p:cNvSpPr>
          <p:nvPr>
            <p:ph idx="1"/>
          </p:nvPr>
        </p:nvSpPr>
        <p:spPr/>
        <p:txBody>
          <a:bodyPr/>
          <a:lstStyle/>
          <a:p>
            <a:pPr lvl="1"/>
            <a:r>
              <a:rPr lang="en-US" dirty="0" smtClean="0"/>
              <a:t>Use WINSCP to copy the Jars to local system</a:t>
            </a:r>
          </a:p>
        </p:txBody>
      </p:sp>
      <p:sp>
        <p:nvSpPr>
          <p:cNvPr id="4" name="Slide Number Placeholder 3"/>
          <p:cNvSpPr>
            <a:spLocks noGrp="1"/>
          </p:cNvSpPr>
          <p:nvPr>
            <p:ph type="sldNum" sz="quarter" idx="12"/>
          </p:nvPr>
        </p:nvSpPr>
        <p:spPr/>
        <p:txBody>
          <a:bodyPr/>
          <a:lstStyle/>
          <a:p>
            <a:fld id="{5A0614AE-7DA6-4443-9A06-FA7BD7CD666D}" type="slidenum">
              <a:rPr lang="en-US" smtClean="0"/>
              <a:pPr/>
              <a:t>178</a:t>
            </a:fld>
            <a:endParaRPr lang="en-US" dirty="0"/>
          </a:p>
        </p:txBody>
      </p:sp>
      <p:sp>
        <p:nvSpPr>
          <p:cNvPr id="5" name="Rounded Rectangle 4"/>
          <p:cNvSpPr/>
          <p:nvPr/>
        </p:nvSpPr>
        <p:spPr>
          <a:xfrm>
            <a:off x="533400" y="1570314"/>
            <a:ext cx="8902700" cy="4565163"/>
          </a:xfrm>
          <a:prstGeom prst="roundRect">
            <a:avLst>
              <a:gd name="adj" fmla="val 3413"/>
            </a:avLst>
          </a:prstGeom>
          <a:solidFill>
            <a:schemeClr val="bg1"/>
          </a:solidFill>
          <a:ln>
            <a:solidFill>
              <a:schemeClr val="bg1">
                <a:lumMod val="65000"/>
              </a:schemeClr>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905001" y="1942892"/>
            <a:ext cx="4915160" cy="3912067"/>
          </a:xfrm>
          <a:prstGeom prst="rect">
            <a:avLst/>
          </a:prstGeom>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64313" y="571482"/>
            <a:ext cx="6791028" cy="1357549"/>
          </a:xfrm>
          <a:prstGeom prst="rect">
            <a:avLst/>
          </a:prstGeom>
        </p:spPr>
        <p:txBody>
          <a:bodyPr wrap="square" lIns="64261" tIns="32130" rIns="64261" bIns="32130">
            <a:spAutoFit/>
          </a:bodyPr>
          <a:lstStyle/>
          <a:p>
            <a:pPr lvl="0" algn="l"/>
            <a:r>
              <a:rPr lang="en-US" sz="4200" dirty="0">
                <a:solidFill>
                  <a:srgbClr val="AC6E42"/>
                </a:solidFill>
                <a:latin typeface="Gill Sans Light"/>
                <a:cs typeface="Gill Sans Light"/>
              </a:rPr>
              <a:t>brand and sentiment </a:t>
            </a:r>
            <a:r>
              <a:rPr lang="en-US" sz="4200" dirty="0" smtClean="0">
                <a:solidFill>
                  <a:srgbClr val="AC6E42"/>
                </a:solidFill>
                <a:latin typeface="Gill Sans Light"/>
                <a:cs typeface="Gill Sans Light"/>
              </a:rPr>
              <a:t>analysis</a:t>
            </a:r>
            <a:endParaRPr lang="en-US" sz="4200" dirty="0">
              <a:solidFill>
                <a:srgbClr val="AC6E42"/>
              </a:solidFill>
              <a:latin typeface="Gill Sans Light"/>
              <a:cs typeface="Gill Sans Light"/>
            </a:endParaRPr>
          </a:p>
        </p:txBody>
      </p:sp>
      <p:sp>
        <p:nvSpPr>
          <p:cNvPr id="6" name="TextBox 34"/>
          <p:cNvSpPr txBox="1">
            <a:spLocks noChangeArrowheads="1"/>
          </p:cNvSpPr>
          <p:nvPr/>
        </p:nvSpPr>
        <p:spPr bwMode="auto">
          <a:xfrm>
            <a:off x="4546701" y="702132"/>
            <a:ext cx="5397997" cy="658449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392" tIns="45697" rIns="91392" bIns="45697">
            <a:spAutoFit/>
          </a:bodyPr>
          <a:lstStyle>
            <a:lvl1pPr eaLnBrk="0" hangingPunct="0">
              <a:defRPr sz="5800">
                <a:solidFill>
                  <a:srgbClr val="000000"/>
                </a:solidFill>
                <a:latin typeface="Gill Sans" charset="0"/>
                <a:ea typeface="ヒラギノ角ゴ ProN W3" charset="0"/>
                <a:cs typeface="ヒラギノ角ゴ ProN W3" charset="0"/>
                <a:sym typeface="Gill Sans" charset="0"/>
              </a:defRPr>
            </a:lvl1pPr>
            <a:lvl2pPr marL="742950" indent="-285750" eaLnBrk="0" hangingPunct="0">
              <a:defRPr sz="5800">
                <a:solidFill>
                  <a:srgbClr val="000000"/>
                </a:solidFill>
                <a:latin typeface="Gill Sans" charset="0"/>
                <a:ea typeface="ヒラギノ角ゴ ProN W3" charset="0"/>
                <a:cs typeface="ヒラギノ角ゴ ProN W3" charset="0"/>
                <a:sym typeface="Gill Sans" charset="0"/>
              </a:defRPr>
            </a:lvl2pPr>
            <a:lvl3pPr marL="1143000" indent="-228600" eaLnBrk="0" hangingPunct="0">
              <a:defRPr sz="5800">
                <a:solidFill>
                  <a:srgbClr val="000000"/>
                </a:solidFill>
                <a:latin typeface="Gill Sans" charset="0"/>
                <a:ea typeface="ヒラギノ角ゴ ProN W3" charset="0"/>
                <a:cs typeface="ヒラギノ角ゴ ProN W3" charset="0"/>
                <a:sym typeface="Gill Sans" charset="0"/>
              </a:defRPr>
            </a:lvl3pPr>
            <a:lvl4pPr marL="1600200" indent="-228600" eaLnBrk="0" hangingPunct="0">
              <a:defRPr sz="5800">
                <a:solidFill>
                  <a:srgbClr val="000000"/>
                </a:solidFill>
                <a:latin typeface="Gill Sans" charset="0"/>
                <a:ea typeface="ヒラギノ角ゴ ProN W3" charset="0"/>
                <a:cs typeface="ヒラギノ角ゴ ProN W3" charset="0"/>
                <a:sym typeface="Gill Sans" charset="0"/>
              </a:defRPr>
            </a:lvl4pPr>
            <a:lvl5pPr marL="2057400" indent="-228600" eaLnBrk="0" hangingPunct="0">
              <a:defRPr sz="5800">
                <a:solidFill>
                  <a:srgbClr val="000000"/>
                </a:solidFill>
                <a:latin typeface="Gill Sans" charset="0"/>
                <a:ea typeface="ヒラギノ角ゴ ProN W3" charset="0"/>
                <a:cs typeface="ヒラギノ角ゴ ProN W3" charset="0"/>
                <a:sym typeface="Gill Sans" charset="0"/>
              </a:defRPr>
            </a:lvl5pPr>
            <a:lvl6pPr marL="2514600" indent="-228600" algn="ctr" eaLnBrk="0" fontAlgn="base" hangingPunct="0">
              <a:spcBef>
                <a:spcPct val="0"/>
              </a:spcBef>
              <a:spcAft>
                <a:spcPct val="0"/>
              </a:spcAft>
              <a:defRPr sz="5800">
                <a:solidFill>
                  <a:srgbClr val="000000"/>
                </a:solidFill>
                <a:latin typeface="Gill Sans" charset="0"/>
                <a:ea typeface="ヒラギノ角ゴ ProN W3" charset="0"/>
                <a:cs typeface="ヒラギノ角ゴ ProN W3" charset="0"/>
                <a:sym typeface="Gill Sans" charset="0"/>
              </a:defRPr>
            </a:lvl6pPr>
            <a:lvl7pPr marL="2971800" indent="-228600" algn="ctr" eaLnBrk="0" fontAlgn="base" hangingPunct="0">
              <a:spcBef>
                <a:spcPct val="0"/>
              </a:spcBef>
              <a:spcAft>
                <a:spcPct val="0"/>
              </a:spcAft>
              <a:defRPr sz="5800">
                <a:solidFill>
                  <a:srgbClr val="000000"/>
                </a:solidFill>
                <a:latin typeface="Gill Sans" charset="0"/>
                <a:ea typeface="ヒラギノ角ゴ ProN W3" charset="0"/>
                <a:cs typeface="ヒラギノ角ゴ ProN W3" charset="0"/>
                <a:sym typeface="Gill Sans" charset="0"/>
              </a:defRPr>
            </a:lvl7pPr>
            <a:lvl8pPr marL="3429000" indent="-228600" algn="ctr" eaLnBrk="0" fontAlgn="base" hangingPunct="0">
              <a:spcBef>
                <a:spcPct val="0"/>
              </a:spcBef>
              <a:spcAft>
                <a:spcPct val="0"/>
              </a:spcAft>
              <a:defRPr sz="5800">
                <a:solidFill>
                  <a:srgbClr val="000000"/>
                </a:solidFill>
                <a:latin typeface="Gill Sans" charset="0"/>
                <a:ea typeface="ヒラギノ角ゴ ProN W3" charset="0"/>
                <a:cs typeface="ヒラギノ角ゴ ProN W3" charset="0"/>
                <a:sym typeface="Gill Sans" charset="0"/>
              </a:defRPr>
            </a:lvl8pPr>
            <a:lvl9pPr marL="3886200" indent="-228600" algn="ctr" eaLnBrk="0" fontAlgn="base" hangingPunct="0">
              <a:spcBef>
                <a:spcPct val="0"/>
              </a:spcBef>
              <a:spcAft>
                <a:spcPct val="0"/>
              </a:spcAft>
              <a:defRPr sz="5800">
                <a:solidFill>
                  <a:srgbClr val="000000"/>
                </a:solidFill>
                <a:latin typeface="Gill Sans" charset="0"/>
                <a:ea typeface="ヒラギノ角ゴ ProN W3" charset="0"/>
                <a:cs typeface="ヒラギノ角ゴ ProN W3" charset="0"/>
                <a:sym typeface="Gill Sans" charset="0"/>
              </a:defRPr>
            </a:lvl9pPr>
          </a:lstStyle>
          <a:p>
            <a:pPr algn="r" eaLnBrk="1" hangingPunct="1"/>
            <a:r>
              <a:rPr lang="en-US" sz="42200" dirty="0">
                <a:solidFill>
                  <a:srgbClr val="008000"/>
                </a:solidFill>
                <a:latin typeface="Cambria"/>
                <a:cs typeface="Cambria"/>
              </a:rPr>
              <a:t>2</a:t>
            </a:r>
          </a:p>
        </p:txBody>
      </p:sp>
      <p:sp>
        <p:nvSpPr>
          <p:cNvPr id="8" name="Rectangle 7"/>
          <p:cNvSpPr/>
          <p:nvPr/>
        </p:nvSpPr>
        <p:spPr>
          <a:xfrm>
            <a:off x="851269" y="2149022"/>
            <a:ext cx="5494773" cy="4185761"/>
          </a:xfrm>
          <a:prstGeom prst="rect">
            <a:avLst/>
          </a:prstGeom>
        </p:spPr>
        <p:txBody>
          <a:bodyPr wrap="square">
            <a:spAutoFit/>
          </a:bodyPr>
          <a:lstStyle/>
          <a:p>
            <a:r>
              <a:rPr lang="en-US" dirty="0" smtClean="0">
                <a:solidFill>
                  <a:srgbClr val="AC6E42"/>
                </a:solidFill>
                <a:latin typeface="Gill Sans Light"/>
                <a:cs typeface="Gill Sans Light"/>
              </a:rPr>
              <a:t>the internet generates a lot of chatter about brands</a:t>
            </a:r>
          </a:p>
          <a:p>
            <a:pPr marL="911225" indent="-615950">
              <a:buFont typeface="Arial"/>
              <a:buChar char="•"/>
            </a:pPr>
            <a:r>
              <a:rPr lang="en-US" dirty="0" smtClean="0">
                <a:solidFill>
                  <a:srgbClr val="808080"/>
                </a:solidFill>
                <a:latin typeface="Gill Sans Light"/>
                <a:cs typeface="Gill Sans Light"/>
              </a:rPr>
              <a:t>understanding what’s said is key to protecting brand value</a:t>
            </a:r>
          </a:p>
          <a:p>
            <a:pPr marL="911225" indent="-615950">
              <a:buFont typeface="Arial"/>
              <a:buChar char="•"/>
            </a:pPr>
            <a:r>
              <a:rPr lang="en-US" dirty="0" err="1" smtClean="0">
                <a:solidFill>
                  <a:srgbClr val="808080"/>
                </a:solidFill>
                <a:latin typeface="Gill Sans Light"/>
                <a:cs typeface="Gill Sans Light"/>
              </a:rPr>
              <a:t>facebook</a:t>
            </a:r>
            <a:r>
              <a:rPr lang="en-US" dirty="0" smtClean="0">
                <a:solidFill>
                  <a:srgbClr val="808080"/>
                </a:solidFill>
                <a:latin typeface="Gill Sans Light"/>
                <a:cs typeface="Gill Sans Light"/>
              </a:rPr>
              <a:t> &amp; twitter generate a flood of data for large brands</a:t>
            </a:r>
          </a:p>
          <a:p>
            <a:r>
              <a:rPr lang="en-US" sz="1600" dirty="0" smtClean="0">
                <a:solidFill>
                  <a:srgbClr val="AC6E42"/>
                </a:solidFill>
                <a:latin typeface="Gill Sans Light"/>
                <a:cs typeface="Gill Sans Light"/>
              </a:rPr>
              <a:t>capturing and processing direct feedback</a:t>
            </a:r>
            <a:endParaRPr lang="en-US" dirty="0" smtClean="0">
              <a:solidFill>
                <a:srgbClr val="808080"/>
              </a:solidFill>
              <a:latin typeface="Gill Sans Light"/>
              <a:cs typeface="Gill Sans Light"/>
            </a:endParaRPr>
          </a:p>
          <a:p>
            <a:pPr marL="911225" indent="-615950">
              <a:buFont typeface="Arial"/>
              <a:buChar char="•"/>
            </a:pPr>
            <a:r>
              <a:rPr lang="en-US" dirty="0" smtClean="0">
                <a:solidFill>
                  <a:srgbClr val="808080"/>
                </a:solidFill>
                <a:latin typeface="Gill Sans Light"/>
                <a:cs typeface="Gill Sans Light"/>
              </a:rPr>
              <a:t>better engagement and alerting via sentiment analysis</a:t>
            </a:r>
          </a:p>
          <a:p>
            <a:pPr marL="911225" indent="-615950">
              <a:buFont typeface="Arial"/>
              <a:buChar char="•"/>
            </a:pPr>
            <a:r>
              <a:rPr lang="en-US" dirty="0" smtClean="0">
                <a:solidFill>
                  <a:srgbClr val="808080"/>
                </a:solidFill>
                <a:latin typeface="Gill Sans Light"/>
                <a:cs typeface="Gill Sans Light"/>
              </a:rPr>
              <a:t>integration with other customer service systems</a:t>
            </a:r>
          </a:p>
          <a:p>
            <a:r>
              <a:rPr lang="en-US" sz="1600" dirty="0" err="1" smtClean="0">
                <a:solidFill>
                  <a:srgbClr val="AC6E42"/>
                </a:solidFill>
                <a:latin typeface="Gill Sans Light"/>
                <a:cs typeface="Gill Sans Light"/>
              </a:rPr>
              <a:t>hadoop</a:t>
            </a:r>
            <a:r>
              <a:rPr lang="en-US" sz="1600" dirty="0" smtClean="0">
                <a:solidFill>
                  <a:srgbClr val="AC6E42"/>
                </a:solidFill>
                <a:latin typeface="Gill Sans Light"/>
                <a:cs typeface="Gill Sans Light"/>
              </a:rPr>
              <a:t> handles the diverse data types and processing</a:t>
            </a:r>
            <a:endParaRPr lang="en-US" dirty="0" smtClean="0">
              <a:solidFill>
                <a:srgbClr val="808080"/>
              </a:solidFill>
              <a:latin typeface="Gill Sans Light"/>
              <a:cs typeface="Gill Sans Light"/>
            </a:endParaRPr>
          </a:p>
          <a:p>
            <a:pPr marL="911225" indent="-615950">
              <a:buFont typeface="Arial"/>
              <a:buChar char="•"/>
            </a:pPr>
            <a:r>
              <a:rPr lang="en-US" dirty="0" smtClean="0">
                <a:solidFill>
                  <a:srgbClr val="808080"/>
                </a:solidFill>
                <a:latin typeface="Gill Sans Light"/>
                <a:cs typeface="Gill Sans Light"/>
              </a:rPr>
              <a:t>sources of data changing and semantics continuously evolving</a:t>
            </a:r>
          </a:p>
          <a:p>
            <a:pPr marL="911225" indent="-615950">
              <a:buFont typeface="Arial"/>
              <a:buChar char="•"/>
            </a:pPr>
            <a:r>
              <a:rPr lang="en-US" dirty="0" smtClean="0">
                <a:solidFill>
                  <a:srgbClr val="808080"/>
                </a:solidFill>
                <a:latin typeface="Gill Sans Light"/>
                <a:cs typeface="Gill Sans Light"/>
              </a:rPr>
              <a:t>sophistication of algorithms is iteratively improving</a:t>
            </a:r>
            <a:endParaRPr lang="en-US" dirty="0"/>
          </a:p>
        </p:txBody>
      </p:sp>
    </p:spTree>
    <p:extLst>
      <p:ext uri="{BB962C8B-B14F-4D97-AF65-F5344CB8AC3E}">
        <p14:creationId xmlns="" xmlns:p14="http://schemas.microsoft.com/office/powerpoint/2010/main" val="2848302525"/>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1"/>
            <a:r>
              <a:rPr lang="en-US" dirty="0" smtClean="0"/>
              <a:t>/usr/lib/hadoop/client-0.20</a:t>
            </a:r>
          </a:p>
        </p:txBody>
      </p:sp>
      <p:sp>
        <p:nvSpPr>
          <p:cNvPr id="4" name="Slide Number Placeholder 3"/>
          <p:cNvSpPr>
            <a:spLocks noGrp="1"/>
          </p:cNvSpPr>
          <p:nvPr>
            <p:ph type="sldNum" sz="quarter" idx="12"/>
          </p:nvPr>
        </p:nvSpPr>
        <p:spPr/>
        <p:txBody>
          <a:bodyPr/>
          <a:lstStyle/>
          <a:p>
            <a:fld id="{5A0614AE-7DA6-4443-9A06-FA7BD7CD666D}" type="slidenum">
              <a:rPr lang="en-US" smtClean="0"/>
              <a:pPr/>
              <a:t>179</a:t>
            </a:fld>
            <a:endParaRPr lang="en-US" dirty="0"/>
          </a:p>
        </p:txBody>
      </p:sp>
      <p:sp>
        <p:nvSpPr>
          <p:cNvPr id="5" name="Rounded Rectangle 4"/>
          <p:cNvSpPr/>
          <p:nvPr/>
        </p:nvSpPr>
        <p:spPr>
          <a:xfrm>
            <a:off x="533400" y="1570314"/>
            <a:ext cx="8902700" cy="4565163"/>
          </a:xfrm>
          <a:prstGeom prst="roundRect">
            <a:avLst>
              <a:gd name="adj" fmla="val 3413"/>
            </a:avLst>
          </a:prstGeom>
          <a:solidFill>
            <a:schemeClr val="bg1"/>
          </a:solidFill>
          <a:ln>
            <a:solidFill>
              <a:schemeClr val="bg1">
                <a:lumMod val="65000"/>
              </a:schemeClr>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2514601" y="1714260"/>
            <a:ext cx="4100744" cy="4229994"/>
          </a:xfrm>
          <a:prstGeom prst="rect">
            <a:avLst/>
          </a:prstGeom>
        </p:spPr>
      </p:pic>
    </p:spTree>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 Settings</a:t>
            </a:r>
            <a:endParaRPr lang="en-US" dirty="0"/>
          </a:p>
        </p:txBody>
      </p:sp>
      <p:sp>
        <p:nvSpPr>
          <p:cNvPr id="3" name="Content Placeholder 2"/>
          <p:cNvSpPr>
            <a:spLocks noGrp="1"/>
          </p:cNvSpPr>
          <p:nvPr>
            <p:ph idx="1"/>
          </p:nvPr>
        </p:nvSpPr>
        <p:spPr/>
        <p:txBody>
          <a:bodyPr/>
          <a:lstStyle/>
          <a:p>
            <a:pPr lvl="1"/>
            <a:r>
              <a:rPr lang="en-US" dirty="0" smtClean="0"/>
              <a:t>Make a new project in eclipse</a:t>
            </a:r>
          </a:p>
          <a:p>
            <a:pPr lvl="1"/>
            <a:r>
              <a:rPr lang="en-US" dirty="0" smtClean="0"/>
              <a:t>Add these jars in it’s build path</a:t>
            </a:r>
          </a:p>
        </p:txBody>
      </p:sp>
      <p:sp>
        <p:nvSpPr>
          <p:cNvPr id="4" name="Slide Number Placeholder 3"/>
          <p:cNvSpPr>
            <a:spLocks noGrp="1"/>
          </p:cNvSpPr>
          <p:nvPr>
            <p:ph type="sldNum" sz="quarter" idx="12"/>
          </p:nvPr>
        </p:nvSpPr>
        <p:spPr/>
        <p:txBody>
          <a:bodyPr/>
          <a:lstStyle/>
          <a:p>
            <a:fld id="{5A0614AE-7DA6-4443-9A06-FA7BD7CD666D}" type="slidenum">
              <a:rPr lang="en-US" smtClean="0"/>
              <a:pPr/>
              <a:t>180</a:t>
            </a:fld>
            <a:endParaRPr lang="en-US" dirty="0"/>
          </a:p>
        </p:txBody>
      </p:sp>
    </p:spTree>
  </p:cSld>
  <p:clrMapOvr>
    <a:masterClrMapping/>
  </p:clrMapOvr>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pPr lvl="1"/>
            <a:r>
              <a:rPr lang="en-US" dirty="0" smtClean="0"/>
              <a:t>We will put a file in HDFS and try to read it’s contents with JAVA APIs</a:t>
            </a:r>
          </a:p>
        </p:txBody>
      </p:sp>
      <p:sp>
        <p:nvSpPr>
          <p:cNvPr id="4" name="Slide Number Placeholder 3"/>
          <p:cNvSpPr>
            <a:spLocks noGrp="1"/>
          </p:cNvSpPr>
          <p:nvPr>
            <p:ph type="sldNum" sz="quarter" idx="12"/>
          </p:nvPr>
        </p:nvSpPr>
        <p:spPr/>
        <p:txBody>
          <a:bodyPr/>
          <a:lstStyle/>
          <a:p>
            <a:fld id="{5A0614AE-7DA6-4443-9A06-FA7BD7CD666D}" type="slidenum">
              <a:rPr lang="en-US" smtClean="0"/>
              <a:pPr/>
              <a:t>181</a:t>
            </a:fld>
            <a:endParaRPr lang="en-US" dirty="0"/>
          </a:p>
        </p:txBody>
      </p:sp>
    </p:spTree>
  </p:cSld>
  <p:clrMapOvr>
    <a:masterClrMapping/>
  </p:clrMapOvr>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A0614AE-7DA6-4443-9A06-FA7BD7CD666D}" type="slidenum">
              <a:rPr lang="en-US" smtClean="0"/>
              <a:pPr/>
              <a:t>182</a:t>
            </a:fld>
            <a:endParaRPr lang="en-US" dirty="0"/>
          </a:p>
        </p:txBody>
      </p:sp>
      <p:sp>
        <p:nvSpPr>
          <p:cNvPr id="5" name="Rounded Rectangle 4"/>
          <p:cNvSpPr/>
          <p:nvPr/>
        </p:nvSpPr>
        <p:spPr>
          <a:xfrm>
            <a:off x="533400" y="1092200"/>
            <a:ext cx="8902700" cy="5043277"/>
          </a:xfrm>
          <a:prstGeom prst="roundRect">
            <a:avLst>
              <a:gd name="adj" fmla="val 3413"/>
            </a:avLst>
          </a:prstGeom>
          <a:solidFill>
            <a:schemeClr val="bg1"/>
          </a:solidFill>
          <a:ln>
            <a:solidFill>
              <a:schemeClr val="bg1">
                <a:lumMod val="65000"/>
              </a:schemeClr>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xmlns="" val="0"/>
              </a:ext>
            </a:extLst>
          </a:blip>
          <a:stretch>
            <a:fillRect/>
          </a:stretch>
        </p:blipFill>
        <p:spPr>
          <a:xfrm>
            <a:off x="279929" y="1119496"/>
            <a:ext cx="9409642" cy="5290340"/>
          </a:xfrm>
        </p:spPr>
      </p:pic>
    </p:spTree>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VM </a:t>
            </a:r>
            <a:r>
              <a:rPr lang="en-US" dirty="0" smtClean="0"/>
              <a:t>Environment</a:t>
            </a:r>
            <a:endParaRPr lang="en-US" dirty="0"/>
          </a:p>
        </p:txBody>
      </p:sp>
      <p:sp>
        <p:nvSpPr>
          <p:cNvPr id="3" name="Content Placeholder 2"/>
          <p:cNvSpPr>
            <a:spLocks noGrp="1"/>
          </p:cNvSpPr>
          <p:nvPr>
            <p:ph idx="1"/>
          </p:nvPr>
        </p:nvSpPr>
        <p:spPr/>
        <p:txBody>
          <a:bodyPr/>
          <a:lstStyle/>
          <a:p>
            <a:pPr lvl="1"/>
            <a:r>
              <a:rPr lang="en-US" dirty="0" smtClean="0"/>
              <a:t>The default configurations in vm are local host. With this configuration HADOOP doesn’t allow external client connections.</a:t>
            </a:r>
          </a:p>
          <a:p>
            <a:pPr lvl="1"/>
            <a:r>
              <a:rPr lang="en-US" dirty="0" smtClean="0"/>
              <a:t>To ease the testing and our understanding we would like to connect the HADOOP from our local OS where eclipse is installed, so that we don’t have to scp our jars or classes to vm.</a:t>
            </a:r>
            <a:endParaRPr lang="en-US" dirty="0"/>
          </a:p>
        </p:txBody>
      </p:sp>
      <p:sp>
        <p:nvSpPr>
          <p:cNvPr id="4" name="Slide Number Placeholder 3"/>
          <p:cNvSpPr>
            <a:spLocks noGrp="1"/>
          </p:cNvSpPr>
          <p:nvPr>
            <p:ph type="sldNum" sz="quarter" idx="12"/>
          </p:nvPr>
        </p:nvSpPr>
        <p:spPr/>
        <p:txBody>
          <a:bodyPr/>
          <a:lstStyle/>
          <a:p>
            <a:fld id="{5A0614AE-7DA6-4443-9A06-FA7BD7CD666D}" type="slidenum">
              <a:rPr lang="en-US" smtClean="0"/>
              <a:pPr/>
              <a:t>183</a:t>
            </a:fld>
            <a:endParaRPr lang="en-US" dirty="0"/>
          </a:p>
        </p:txBody>
      </p:sp>
    </p:spTree>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Configurations Needed</a:t>
            </a:r>
            <a:endParaRPr lang="en-US" dirty="0"/>
          </a:p>
        </p:txBody>
      </p:sp>
      <p:sp>
        <p:nvSpPr>
          <p:cNvPr id="3" name="Content Placeholder 2"/>
          <p:cNvSpPr>
            <a:spLocks noGrp="1"/>
          </p:cNvSpPr>
          <p:nvPr>
            <p:ph idx="1"/>
          </p:nvPr>
        </p:nvSpPr>
        <p:spPr/>
        <p:txBody>
          <a:bodyPr/>
          <a:lstStyle/>
          <a:p>
            <a:pPr lvl="1"/>
            <a:r>
              <a:rPr lang="en-US" dirty="0" smtClean="0"/>
              <a:t>Change the NAMENODE/JOBTRACKER from local host to the IP of vm</a:t>
            </a:r>
          </a:p>
          <a:p>
            <a:pPr lvl="1"/>
            <a:r>
              <a:rPr lang="en-US" dirty="0" smtClean="0"/>
              <a:t>Files to be changed in /usr/lib/hadoop-0.20-mapreduce/conf are mapred-site.xml, hdfs-site.xml, core-site.xml</a:t>
            </a:r>
          </a:p>
        </p:txBody>
      </p:sp>
      <p:sp>
        <p:nvSpPr>
          <p:cNvPr id="4" name="Slide Number Placeholder 3"/>
          <p:cNvSpPr>
            <a:spLocks noGrp="1"/>
          </p:cNvSpPr>
          <p:nvPr>
            <p:ph type="sldNum" sz="quarter" idx="12"/>
          </p:nvPr>
        </p:nvSpPr>
        <p:spPr/>
        <p:txBody>
          <a:bodyPr/>
          <a:lstStyle/>
          <a:p>
            <a:fld id="{5A0614AE-7DA6-4443-9A06-FA7BD7CD666D}" type="slidenum">
              <a:rPr lang="en-US" smtClean="0"/>
              <a:pPr/>
              <a:t>184</a:t>
            </a:fld>
            <a:endParaRPr lang="en-US" dirty="0"/>
          </a:p>
        </p:txBody>
      </p:sp>
    </p:spTree>
  </p:cSld>
  <p:clrMapOvr>
    <a:masterClrMapping/>
  </p:clrMapOvr>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Editing </a:t>
            </a:r>
            <a:r>
              <a:rPr lang="en-US" dirty="0" smtClean="0"/>
              <a:t>Read Only File</a:t>
            </a:r>
            <a:endParaRPr lang="en-US" dirty="0"/>
          </a:p>
        </p:txBody>
      </p:sp>
      <p:sp>
        <p:nvSpPr>
          <p:cNvPr id="4" name="Slide Number Placeholder 3"/>
          <p:cNvSpPr>
            <a:spLocks noGrp="1"/>
          </p:cNvSpPr>
          <p:nvPr>
            <p:ph type="sldNum" sz="quarter" idx="12"/>
          </p:nvPr>
        </p:nvSpPr>
        <p:spPr/>
        <p:txBody>
          <a:bodyPr/>
          <a:lstStyle/>
          <a:p>
            <a:fld id="{5A0614AE-7DA6-4443-9A06-FA7BD7CD666D}" type="slidenum">
              <a:rPr lang="en-US" smtClean="0"/>
              <a:pPr/>
              <a:t>185</a:t>
            </a:fld>
            <a:endParaRPr lang="en-US" dirty="0"/>
          </a:p>
        </p:txBody>
      </p:sp>
      <p:sp>
        <p:nvSpPr>
          <p:cNvPr id="5" name="Rounded Rectangle 4"/>
          <p:cNvSpPr/>
          <p:nvPr/>
        </p:nvSpPr>
        <p:spPr>
          <a:xfrm>
            <a:off x="533400" y="1092200"/>
            <a:ext cx="8902700" cy="5043277"/>
          </a:xfrm>
          <a:prstGeom prst="roundRect">
            <a:avLst>
              <a:gd name="adj" fmla="val 3413"/>
            </a:avLst>
          </a:prstGeom>
          <a:solidFill>
            <a:schemeClr val="bg1"/>
          </a:solidFill>
          <a:ln>
            <a:solidFill>
              <a:schemeClr val="bg1">
                <a:lumMod val="65000"/>
              </a:schemeClr>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xmlns="" val="0"/>
              </a:ext>
            </a:extLst>
          </a:blip>
          <a:stretch>
            <a:fillRect/>
          </a:stretch>
        </p:blipFill>
        <p:spPr>
          <a:xfrm>
            <a:off x="533400" y="1106917"/>
            <a:ext cx="8915400" cy="5012465"/>
          </a:xfrm>
        </p:spPr>
      </p:pic>
    </p:spTree>
  </p:cSld>
  <p:clrMapOvr>
    <a:masterClrMapping/>
  </p:clrMapOvr>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092200"/>
            <a:ext cx="8915400" cy="454212"/>
          </a:xfrm>
        </p:spPr>
        <p:txBody>
          <a:bodyPr/>
          <a:lstStyle/>
          <a:p>
            <a:pPr lvl="1"/>
            <a:r>
              <a:rPr lang="en-US" dirty="0" smtClean="0"/>
              <a:t>To edit the file you will have to do sudo su so that with root access you can change the file</a:t>
            </a:r>
          </a:p>
        </p:txBody>
      </p:sp>
      <p:sp>
        <p:nvSpPr>
          <p:cNvPr id="4" name="Slide Number Placeholder 3"/>
          <p:cNvSpPr>
            <a:spLocks noGrp="1"/>
          </p:cNvSpPr>
          <p:nvPr>
            <p:ph type="sldNum" sz="quarter" idx="12"/>
          </p:nvPr>
        </p:nvSpPr>
        <p:spPr/>
        <p:txBody>
          <a:bodyPr/>
          <a:lstStyle/>
          <a:p>
            <a:fld id="{5A0614AE-7DA6-4443-9A06-FA7BD7CD666D}" type="slidenum">
              <a:rPr lang="en-US" smtClean="0"/>
              <a:pPr/>
              <a:t>186</a:t>
            </a:fld>
            <a:endParaRPr lang="en-US" dirty="0"/>
          </a:p>
        </p:txBody>
      </p:sp>
      <p:sp>
        <p:nvSpPr>
          <p:cNvPr id="5" name="Rounded Rectangle 4"/>
          <p:cNvSpPr/>
          <p:nvPr/>
        </p:nvSpPr>
        <p:spPr>
          <a:xfrm>
            <a:off x="533400" y="1570314"/>
            <a:ext cx="8902700" cy="1589745"/>
          </a:xfrm>
          <a:prstGeom prst="roundRect">
            <a:avLst>
              <a:gd name="adj" fmla="val 3413"/>
            </a:avLst>
          </a:prstGeom>
          <a:solidFill>
            <a:schemeClr val="bg1"/>
          </a:solidFill>
          <a:ln>
            <a:solidFill>
              <a:schemeClr val="bg1">
                <a:lumMod val="65000"/>
              </a:schemeClr>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Content Placeholder 2"/>
          <p:cNvSpPr txBox="1">
            <a:spLocks/>
          </p:cNvSpPr>
          <p:nvPr/>
        </p:nvSpPr>
        <p:spPr bwMode="gray">
          <a:xfrm>
            <a:off x="533400" y="3285565"/>
            <a:ext cx="8915400" cy="454212"/>
          </a:xfrm>
          <a:prstGeom prst="rect">
            <a:avLst/>
          </a:prstGeom>
        </p:spPr>
        <p:txBody>
          <a:bodyPr vert="horz" lIns="45720" tIns="45720" rIns="45720" bIns="45720" rtlCol="0">
            <a:normAutofit/>
          </a:bodyPr>
          <a:lstStyle/>
          <a:p>
            <a:pPr marL="225425" lvl="1" indent="-225425">
              <a:spcBef>
                <a:spcPts val="400"/>
              </a:spcBef>
              <a:spcAft>
                <a:spcPts val="400"/>
              </a:spcAft>
              <a:buClr>
                <a:srgbClr val="1F497D"/>
              </a:buClr>
              <a:buFont typeface="Wingdings" pitchFamily="2" charset="2"/>
              <a:buChar char="§"/>
            </a:pPr>
            <a:r>
              <a:rPr lang="en-US" sz="1700" dirty="0" smtClean="0"/>
              <a:t>You can now edit the file and change the localhost to IP of vm</a:t>
            </a:r>
          </a:p>
        </p:txBody>
      </p:sp>
      <p:sp>
        <p:nvSpPr>
          <p:cNvPr id="10" name="Rounded Rectangle 9"/>
          <p:cNvSpPr/>
          <p:nvPr/>
        </p:nvSpPr>
        <p:spPr>
          <a:xfrm>
            <a:off x="533400" y="3763679"/>
            <a:ext cx="8902700" cy="2370421"/>
          </a:xfrm>
          <a:prstGeom prst="roundRect">
            <a:avLst>
              <a:gd name="adj" fmla="val 3413"/>
            </a:avLst>
          </a:prstGeom>
          <a:solidFill>
            <a:schemeClr val="bg1"/>
          </a:solidFill>
          <a:ln>
            <a:solidFill>
              <a:schemeClr val="bg1">
                <a:lumMod val="65000"/>
              </a:schemeClr>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752600" y="1864429"/>
            <a:ext cx="7200833" cy="981041"/>
          </a:xfrm>
          <a:prstGeom prst="rect">
            <a:avLst/>
          </a:prstGeom>
        </p:spPr>
      </p:pic>
      <p:pic>
        <p:nvPicPr>
          <p:cNvPr id="11" name="Picture 10"/>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1752600" y="3962400"/>
            <a:ext cx="6402842" cy="1476517"/>
          </a:xfrm>
          <a:prstGeom prst="rect">
            <a:avLst/>
          </a:prstGeom>
        </p:spPr>
      </p:pic>
    </p:spTree>
  </p:cSld>
  <p:clrMapOvr>
    <a:masterClrMapping/>
  </p:clrMapOvr>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Changes to be Done in Local </a:t>
            </a:r>
            <a:r>
              <a:rPr smtClean="0"/>
              <a:t>OS</a:t>
            </a:r>
            <a:endParaRPr lang="en-US" dirty="0"/>
          </a:p>
        </p:txBody>
      </p:sp>
      <p:sp>
        <p:nvSpPr>
          <p:cNvPr id="3" name="Content Placeholder 2"/>
          <p:cNvSpPr>
            <a:spLocks noGrp="1"/>
          </p:cNvSpPr>
          <p:nvPr>
            <p:ph idx="1"/>
          </p:nvPr>
        </p:nvSpPr>
        <p:spPr>
          <a:xfrm>
            <a:off x="533400" y="1092200"/>
            <a:ext cx="8915400" cy="5041900"/>
          </a:xfrm>
        </p:spPr>
        <p:txBody>
          <a:bodyPr/>
          <a:lstStyle/>
          <a:p>
            <a:pPr lvl="1"/>
            <a:r>
              <a:rPr lang="en-US" dirty="0" smtClean="0"/>
              <a:t>If you are running MR jobs/HDFS access from outside vm, host name entry needs to be done in the local OS as well, so that IP corresponding to the name can be pinged</a:t>
            </a:r>
          </a:p>
          <a:p>
            <a:pPr lvl="1"/>
            <a:r>
              <a:rPr lang="en-US" dirty="0" smtClean="0"/>
              <a:t>In running from windows C:\Windows\System32\drivers\etc\hosts, add the mapping 192.168.31.128 cloudera-vm</a:t>
            </a:r>
          </a:p>
        </p:txBody>
      </p:sp>
      <p:sp>
        <p:nvSpPr>
          <p:cNvPr id="4" name="Slide Number Placeholder 3"/>
          <p:cNvSpPr>
            <a:spLocks noGrp="1"/>
          </p:cNvSpPr>
          <p:nvPr>
            <p:ph type="sldNum" sz="quarter" idx="12"/>
          </p:nvPr>
        </p:nvSpPr>
        <p:spPr/>
        <p:txBody>
          <a:bodyPr/>
          <a:lstStyle/>
          <a:p>
            <a:fld id="{5A0614AE-7DA6-4443-9A06-FA7BD7CD666D}" type="slidenum">
              <a:rPr lang="en-US" smtClean="0"/>
              <a:pPr/>
              <a:t>187</a:t>
            </a:fld>
            <a:endParaRPr lang="en-US" dirty="0"/>
          </a:p>
        </p:txBody>
      </p:sp>
    </p:spTree>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A0614AE-7DA6-4443-9A06-FA7BD7CD666D}" type="slidenum">
              <a:rPr lang="en-US" smtClean="0"/>
              <a:pPr/>
              <a:t>188</a:t>
            </a:fld>
            <a:endParaRPr lang="en-US" dirty="0"/>
          </a:p>
        </p:txBody>
      </p:sp>
      <p:sp>
        <p:nvSpPr>
          <p:cNvPr id="5" name="Rounded Rectangle 4"/>
          <p:cNvSpPr/>
          <p:nvPr/>
        </p:nvSpPr>
        <p:spPr>
          <a:xfrm>
            <a:off x="533400" y="1092200"/>
            <a:ext cx="8902700" cy="5043277"/>
          </a:xfrm>
          <a:prstGeom prst="roundRect">
            <a:avLst>
              <a:gd name="adj" fmla="val 3413"/>
            </a:avLst>
          </a:prstGeom>
          <a:solidFill>
            <a:schemeClr val="bg1"/>
          </a:solidFill>
          <a:ln>
            <a:solidFill>
              <a:schemeClr val="bg1">
                <a:lumMod val="65000"/>
              </a:schemeClr>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8" name="Content Placeholder 3"/>
          <p:cNvPicPr>
            <a:picLocks noGrp="1" noChangeAspect="1"/>
          </p:cNvPicPr>
          <p:nvPr>
            <p:ph idx="1"/>
          </p:nvPr>
        </p:nvPicPr>
        <p:blipFill>
          <a:blip r:embed="rId2">
            <a:extLst>
              <a:ext uri="{28A0092B-C50C-407E-A947-70E740481C1C}">
                <a14:useLocalDpi xmlns:a14="http://schemas.microsoft.com/office/drawing/2010/main" xmlns="" val="0"/>
              </a:ext>
            </a:extLst>
          </a:blip>
          <a:stretch>
            <a:fillRect/>
          </a:stretch>
        </p:blipFill>
        <p:spPr>
          <a:xfrm>
            <a:off x="2418916" y="1350857"/>
            <a:ext cx="5131668" cy="4525963"/>
          </a:xfrm>
          <a:ln>
            <a:solidFill>
              <a:schemeClr val="tx1"/>
            </a:solidFill>
          </a:ln>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5"/>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bwMode="auto">
          <a:xfrm>
            <a:off x="3138904" y="2956733"/>
            <a:ext cx="1799332" cy="166092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 name="Picture 15"/>
          <p:cNvPicPr>
            <a:picLocks noChangeAspect="1"/>
          </p:cNvPicPr>
          <p:nvPr/>
        </p:nvPicPr>
        <p:blipFill>
          <a:blip r:embed="rId4">
            <a:extLst>
              <a:ext uri="{28A0092B-C50C-407E-A947-70E740481C1C}">
                <a14:useLocalDpi xmlns="" xmlns:a14="http://schemas.microsoft.com/office/drawing/2010/main" val="0"/>
              </a:ext>
            </a:extLst>
          </a:blip>
          <a:stretch>
            <a:fillRect/>
          </a:stretch>
        </p:blipFill>
        <p:spPr bwMode="auto">
          <a:xfrm>
            <a:off x="5475387" y="2956733"/>
            <a:ext cx="1799332" cy="166092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 name="Right Arrow 9"/>
          <p:cNvSpPr/>
          <p:nvPr/>
        </p:nvSpPr>
        <p:spPr bwMode="auto">
          <a:xfrm>
            <a:off x="4921914" y="3653258"/>
            <a:ext cx="654797" cy="267891"/>
          </a:xfrm>
          <a:prstGeom prst="rightArrow">
            <a:avLst>
              <a:gd name="adj1" fmla="val 50000"/>
              <a:gd name="adj2" fmla="val 132356"/>
            </a:avLst>
          </a:prstGeom>
          <a:solidFill>
            <a:schemeClr val="bg2">
              <a:lumMod val="60000"/>
              <a:lumOff val="40000"/>
            </a:schemeClr>
          </a:solidFill>
          <a:ln w="25400" cap="flat" cmpd="sng" algn="ctr">
            <a:noFill/>
            <a:prstDash val="solid"/>
            <a:round/>
            <a:headEnd type="none" w="med" len="med"/>
            <a:tailEnd type="none" w="med" len="med"/>
          </a:ln>
          <a:effectLst/>
          <a:extLst/>
        </p:spPr>
        <p:txBody>
          <a:bodyPr vert="horz" wrap="square" lIns="64267" tIns="32133" rIns="64267" bIns="32133" numCol="1" rtlCol="0" anchor="t" anchorCtr="0" compatLnSpc="1">
            <a:prstTxWarp prst="textNoShape">
              <a:avLst/>
            </a:prstTxWarp>
          </a:bodyPr>
          <a:lstStyle/>
          <a:p>
            <a:pPr defTabSz="642684"/>
            <a:endParaRPr lang="en-US" dirty="0"/>
          </a:p>
        </p:txBody>
      </p:sp>
      <p:sp>
        <p:nvSpPr>
          <p:cNvPr id="22" name="Right Arrow 21"/>
          <p:cNvSpPr/>
          <p:nvPr/>
        </p:nvSpPr>
        <p:spPr bwMode="auto">
          <a:xfrm rot="1758220">
            <a:off x="1736526" y="3095567"/>
            <a:ext cx="1420751" cy="293412"/>
          </a:xfrm>
          <a:prstGeom prst="rightArrow">
            <a:avLst>
              <a:gd name="adj1" fmla="val 50000"/>
              <a:gd name="adj2" fmla="val 132356"/>
            </a:avLst>
          </a:prstGeom>
          <a:solidFill>
            <a:schemeClr val="bg2">
              <a:lumMod val="60000"/>
              <a:lumOff val="40000"/>
            </a:schemeClr>
          </a:solidFill>
          <a:ln w="25400" cap="flat" cmpd="sng" algn="ctr">
            <a:noFill/>
            <a:prstDash val="solid"/>
            <a:round/>
            <a:headEnd type="none" w="med" len="med"/>
            <a:tailEnd type="none" w="med" len="med"/>
          </a:ln>
          <a:effectLst/>
          <a:extLst/>
        </p:spPr>
        <p:txBody>
          <a:bodyPr vert="horz" wrap="square" lIns="64267" tIns="32133" rIns="64267" bIns="32133" numCol="1" rtlCol="0" anchor="t" anchorCtr="0" compatLnSpc="1">
            <a:prstTxWarp prst="textNoShape">
              <a:avLst/>
            </a:prstTxWarp>
          </a:bodyPr>
          <a:lstStyle/>
          <a:p>
            <a:pPr defTabSz="642684"/>
            <a:endParaRPr lang="en-US" dirty="0"/>
          </a:p>
        </p:txBody>
      </p:sp>
      <p:sp>
        <p:nvSpPr>
          <p:cNvPr id="25" name="Right Arrow 24"/>
          <p:cNvSpPr/>
          <p:nvPr/>
        </p:nvSpPr>
        <p:spPr bwMode="auto">
          <a:xfrm rot="19799429">
            <a:off x="1733897" y="4078028"/>
            <a:ext cx="1420751" cy="293412"/>
          </a:xfrm>
          <a:prstGeom prst="rightArrow">
            <a:avLst>
              <a:gd name="adj1" fmla="val 50000"/>
              <a:gd name="adj2" fmla="val 132356"/>
            </a:avLst>
          </a:prstGeom>
          <a:solidFill>
            <a:schemeClr val="bg2">
              <a:lumMod val="60000"/>
              <a:lumOff val="40000"/>
            </a:schemeClr>
          </a:solidFill>
          <a:ln w="25400" cap="flat" cmpd="sng" algn="ctr">
            <a:noFill/>
            <a:prstDash val="solid"/>
            <a:round/>
            <a:headEnd type="none" w="med" len="med"/>
            <a:tailEnd type="none" w="med" len="med"/>
          </a:ln>
          <a:effectLst/>
          <a:extLst/>
        </p:spPr>
        <p:txBody>
          <a:bodyPr vert="horz" wrap="square" lIns="64267" tIns="32133" rIns="64267" bIns="32133" numCol="1" rtlCol="0" anchor="t" anchorCtr="0" compatLnSpc="1">
            <a:prstTxWarp prst="textNoShape">
              <a:avLst/>
            </a:prstTxWarp>
          </a:bodyPr>
          <a:lstStyle/>
          <a:p>
            <a:pPr defTabSz="642684"/>
            <a:endParaRPr lang="en-US" dirty="0"/>
          </a:p>
        </p:txBody>
      </p:sp>
      <p:sp>
        <p:nvSpPr>
          <p:cNvPr id="17" name="Rectangle 16"/>
          <p:cNvSpPr/>
          <p:nvPr/>
        </p:nvSpPr>
        <p:spPr>
          <a:xfrm>
            <a:off x="4390665" y="2251270"/>
            <a:ext cx="1889886" cy="495781"/>
          </a:xfrm>
          <a:prstGeom prst="rect">
            <a:avLst/>
          </a:prstGeom>
        </p:spPr>
        <p:txBody>
          <a:bodyPr wrap="none" lIns="64267" tIns="32133" rIns="64267" bIns="32133">
            <a:spAutoFit/>
          </a:bodyPr>
          <a:lstStyle/>
          <a:p>
            <a:pPr defTabSz="642717"/>
            <a:r>
              <a:rPr lang="en-US" sz="2800" dirty="0" smtClean="0">
                <a:solidFill>
                  <a:srgbClr val="AC6E42"/>
                </a:solidFill>
                <a:latin typeface="Gill Sans Light" charset="0"/>
                <a:cs typeface="Gill Sans Light" charset="0"/>
              </a:rPr>
              <a:t>ingest data</a:t>
            </a:r>
            <a:endParaRPr lang="en-US" sz="2800" dirty="0">
              <a:solidFill>
                <a:srgbClr val="AC6E42"/>
              </a:solidFill>
              <a:latin typeface="Gill Sans Light" charset="0"/>
              <a:cs typeface="Gill Sans Light" charset="0"/>
            </a:endParaRPr>
          </a:p>
        </p:txBody>
      </p:sp>
      <p:cxnSp>
        <p:nvCxnSpPr>
          <p:cNvPr id="27" name="Curved Connector 26"/>
          <p:cNvCxnSpPr/>
          <p:nvPr/>
        </p:nvCxnSpPr>
        <p:spPr bwMode="auto">
          <a:xfrm flipH="1">
            <a:off x="4631699" y="2753971"/>
            <a:ext cx="580429" cy="482203"/>
          </a:xfrm>
          <a:prstGeom prst="straightConnector1">
            <a:avLst/>
          </a:prstGeom>
          <a:solidFill>
            <a:schemeClr val="accent1"/>
          </a:solidFill>
          <a:ln w="25400" cap="flat" cmpd="sng" algn="ctr">
            <a:solidFill>
              <a:srgbClr val="8C4F2A"/>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18" name="Right Arrow 17"/>
          <p:cNvSpPr/>
          <p:nvPr/>
        </p:nvSpPr>
        <p:spPr bwMode="auto">
          <a:xfrm>
            <a:off x="7216676" y="3653258"/>
            <a:ext cx="654797" cy="267891"/>
          </a:xfrm>
          <a:prstGeom prst="rightArrow">
            <a:avLst>
              <a:gd name="adj1" fmla="val 50000"/>
              <a:gd name="adj2" fmla="val 132356"/>
            </a:avLst>
          </a:prstGeom>
          <a:solidFill>
            <a:schemeClr val="bg2">
              <a:lumMod val="60000"/>
              <a:lumOff val="40000"/>
            </a:schemeClr>
          </a:solidFill>
          <a:ln w="25400" cap="flat" cmpd="sng" algn="ctr">
            <a:noFill/>
            <a:prstDash val="solid"/>
            <a:round/>
            <a:headEnd type="none" w="med" len="med"/>
            <a:tailEnd type="none" w="med" len="med"/>
          </a:ln>
          <a:effectLst/>
          <a:extLst/>
        </p:spPr>
        <p:txBody>
          <a:bodyPr vert="horz" wrap="square" lIns="64267" tIns="32133" rIns="64267" bIns="32133" numCol="1" rtlCol="0" anchor="t" anchorCtr="0" compatLnSpc="1">
            <a:prstTxWarp prst="textNoShape">
              <a:avLst/>
            </a:prstTxWarp>
          </a:bodyPr>
          <a:lstStyle/>
          <a:p>
            <a:pPr defTabSz="642684"/>
            <a:endParaRPr lang="en-US" dirty="0"/>
          </a:p>
        </p:txBody>
      </p:sp>
      <p:pic>
        <p:nvPicPr>
          <p:cNvPr id="21" name="Picture 15"/>
          <p:cNvPicPr>
            <a:picLocks noChangeAspect="1"/>
          </p:cNvPicPr>
          <p:nvPr/>
        </p:nvPicPr>
        <p:blipFill>
          <a:blip r:embed="rId5">
            <a:extLst>
              <a:ext uri="{28A0092B-C50C-407E-A947-70E740481C1C}">
                <a14:useLocalDpi xmlns="" xmlns:a14="http://schemas.microsoft.com/office/drawing/2010/main" val="0"/>
              </a:ext>
            </a:extLst>
          </a:blip>
          <a:stretch>
            <a:fillRect/>
          </a:stretch>
        </p:blipFill>
        <p:spPr bwMode="auto">
          <a:xfrm>
            <a:off x="7940147" y="2956733"/>
            <a:ext cx="1799332" cy="166092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8" name="Rectangle 57"/>
          <p:cNvSpPr/>
          <p:nvPr/>
        </p:nvSpPr>
        <p:spPr>
          <a:xfrm>
            <a:off x="6958760" y="1821656"/>
            <a:ext cx="1851414" cy="926668"/>
          </a:xfrm>
          <a:prstGeom prst="rect">
            <a:avLst/>
          </a:prstGeom>
        </p:spPr>
        <p:txBody>
          <a:bodyPr wrap="none" lIns="64267" tIns="32133" rIns="64267" bIns="32133">
            <a:spAutoFit/>
          </a:bodyPr>
          <a:lstStyle/>
          <a:p>
            <a:pPr defTabSz="642717"/>
            <a:r>
              <a:rPr lang="en-US" sz="2800" dirty="0" smtClean="0">
                <a:solidFill>
                  <a:srgbClr val="AC6E42"/>
                </a:solidFill>
                <a:latin typeface="Gill Sans Light" charset="0"/>
                <a:cs typeface="Gill Sans Light" charset="0"/>
              </a:rPr>
              <a:t>search &amp;</a:t>
            </a:r>
          </a:p>
          <a:p>
            <a:pPr defTabSz="642717"/>
            <a:r>
              <a:rPr lang="en-US" sz="2800" dirty="0" smtClean="0">
                <a:solidFill>
                  <a:srgbClr val="AC6E42"/>
                </a:solidFill>
                <a:latin typeface="Gill Sans Light" charset="0"/>
                <a:cs typeface="Gill Sans Light" charset="0"/>
              </a:rPr>
              <a:t>application</a:t>
            </a:r>
            <a:endParaRPr lang="en-US" sz="2800" dirty="0">
              <a:solidFill>
                <a:srgbClr val="AC6E42"/>
              </a:solidFill>
              <a:latin typeface="Gill Sans Light" charset="0"/>
              <a:cs typeface="Gill Sans Light" charset="0"/>
            </a:endParaRPr>
          </a:p>
        </p:txBody>
      </p:sp>
      <p:cxnSp>
        <p:nvCxnSpPr>
          <p:cNvPr id="59" name="Curved Connector 26"/>
          <p:cNvCxnSpPr/>
          <p:nvPr/>
        </p:nvCxnSpPr>
        <p:spPr bwMode="auto">
          <a:xfrm>
            <a:off x="7735613" y="2760693"/>
            <a:ext cx="535194" cy="428626"/>
          </a:xfrm>
          <a:prstGeom prst="straightConnector1">
            <a:avLst/>
          </a:prstGeom>
          <a:solidFill>
            <a:schemeClr val="accent1"/>
          </a:solidFill>
          <a:ln w="25400" cap="flat" cmpd="sng" algn="ctr">
            <a:solidFill>
              <a:srgbClr val="8C4F2A"/>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60" name="Rectangle 59"/>
          <p:cNvSpPr/>
          <p:nvPr/>
        </p:nvSpPr>
        <p:spPr>
          <a:xfrm>
            <a:off x="6505589" y="4936321"/>
            <a:ext cx="2349949" cy="495781"/>
          </a:xfrm>
          <a:prstGeom prst="rect">
            <a:avLst/>
          </a:prstGeom>
        </p:spPr>
        <p:txBody>
          <a:bodyPr wrap="none" lIns="64267" tIns="32133" rIns="64267" bIns="32133">
            <a:spAutoFit/>
          </a:bodyPr>
          <a:lstStyle/>
          <a:p>
            <a:pPr defTabSz="642717"/>
            <a:r>
              <a:rPr lang="en-US" sz="2800" dirty="0" smtClean="0">
                <a:solidFill>
                  <a:srgbClr val="AC6E42"/>
                </a:solidFill>
                <a:latin typeface="Gill Sans Light" charset="0"/>
                <a:cs typeface="Gill Sans Light" charset="0"/>
              </a:rPr>
              <a:t>trend analysis</a:t>
            </a:r>
            <a:endParaRPr lang="en-US" sz="2800" dirty="0">
              <a:solidFill>
                <a:srgbClr val="AC6E42"/>
              </a:solidFill>
              <a:latin typeface="Gill Sans Light" charset="0"/>
              <a:cs typeface="Gill Sans Light" charset="0"/>
            </a:endParaRPr>
          </a:p>
        </p:txBody>
      </p:sp>
      <p:cxnSp>
        <p:nvCxnSpPr>
          <p:cNvPr id="61" name="Curved Connector 26"/>
          <p:cNvCxnSpPr/>
          <p:nvPr/>
        </p:nvCxnSpPr>
        <p:spPr bwMode="auto">
          <a:xfrm>
            <a:off x="6575643" y="4574273"/>
            <a:ext cx="535194" cy="428626"/>
          </a:xfrm>
          <a:prstGeom prst="straightConnector1">
            <a:avLst/>
          </a:prstGeom>
          <a:solidFill>
            <a:schemeClr val="accent1"/>
          </a:solidFill>
          <a:ln w="25400" cap="flat" cmpd="sng" algn="ctr">
            <a:solidFill>
              <a:srgbClr val="8C4F2A"/>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3" name="TextBox 2"/>
          <p:cNvSpPr txBox="1"/>
          <p:nvPr/>
        </p:nvSpPr>
        <p:spPr>
          <a:xfrm>
            <a:off x="991294" y="2247628"/>
            <a:ext cx="747310" cy="615549"/>
          </a:xfrm>
          <a:prstGeom prst="rect">
            <a:avLst/>
          </a:prstGeom>
          <a:noFill/>
        </p:spPr>
        <p:txBody>
          <a:bodyPr wrap="none" lIns="91435" tIns="45718" rIns="91435" bIns="45718" rtlCol="0">
            <a:spAutoFit/>
          </a:bodyPr>
          <a:lstStyle/>
          <a:p>
            <a:r>
              <a:rPr lang="en-US" sz="1700" dirty="0" smtClean="0">
                <a:solidFill>
                  <a:srgbClr val="000000">
                    <a:lumMod val="50000"/>
                    <a:lumOff val="50000"/>
                  </a:srgbClr>
                </a:solidFill>
                <a:cs typeface="Arial"/>
              </a:rPr>
              <a:t>Social</a:t>
            </a:r>
          </a:p>
          <a:p>
            <a:r>
              <a:rPr lang="en-US" sz="1700" dirty="0" smtClean="0">
                <a:solidFill>
                  <a:srgbClr val="000000">
                    <a:lumMod val="50000"/>
                    <a:lumOff val="50000"/>
                  </a:srgbClr>
                </a:solidFill>
                <a:cs typeface="Arial"/>
              </a:rPr>
              <a:t>Media</a:t>
            </a:r>
            <a:endParaRPr lang="en-US" sz="1700" dirty="0"/>
          </a:p>
        </p:txBody>
      </p:sp>
      <p:sp>
        <p:nvSpPr>
          <p:cNvPr id="5" name="Rectangle 4"/>
          <p:cNvSpPr/>
          <p:nvPr/>
        </p:nvSpPr>
        <p:spPr>
          <a:xfrm>
            <a:off x="981567" y="4475718"/>
            <a:ext cx="1122028" cy="615549"/>
          </a:xfrm>
          <a:prstGeom prst="rect">
            <a:avLst/>
          </a:prstGeom>
        </p:spPr>
        <p:txBody>
          <a:bodyPr wrap="none" lIns="91435" tIns="45718" rIns="91435" bIns="45718">
            <a:spAutoFit/>
          </a:bodyPr>
          <a:lstStyle/>
          <a:p>
            <a:r>
              <a:rPr lang="en-US" sz="1700" dirty="0" smtClean="0">
                <a:solidFill>
                  <a:srgbClr val="000000">
                    <a:lumMod val="50000"/>
                    <a:lumOff val="50000"/>
                  </a:srgbClr>
                </a:solidFill>
                <a:cs typeface="Arial"/>
              </a:rPr>
              <a:t>Traditional</a:t>
            </a:r>
          </a:p>
          <a:p>
            <a:r>
              <a:rPr lang="en-US" sz="1700" dirty="0" smtClean="0">
                <a:solidFill>
                  <a:srgbClr val="000000">
                    <a:lumMod val="50000"/>
                    <a:lumOff val="50000"/>
                  </a:srgbClr>
                </a:solidFill>
                <a:cs typeface="Arial"/>
              </a:rPr>
              <a:t>Media</a:t>
            </a:r>
            <a:endParaRPr lang="en-US" sz="1700" dirty="0"/>
          </a:p>
        </p:txBody>
      </p:sp>
      <p:pic>
        <p:nvPicPr>
          <p:cNvPr id="8" name="Picture 7" descr="database-lrg.png"/>
          <p:cNvPicPr>
            <a:picLocks noChangeAspect="1"/>
          </p:cNvPicPr>
          <p:nvPr/>
        </p:nvPicPr>
        <p:blipFill>
          <a:blip r:embed="rId6" cstate="print">
            <a:extLst>
              <a:ext uri="{28A0092B-C50C-407E-A947-70E740481C1C}">
                <a14:useLocalDpi xmlns="" xmlns:a14="http://schemas.microsoft.com/office/drawing/2010/main" val="0"/>
              </a:ext>
            </a:extLst>
          </a:blip>
          <a:stretch>
            <a:fillRect/>
          </a:stretch>
        </p:blipFill>
        <p:spPr>
          <a:xfrm>
            <a:off x="168707" y="4413099"/>
            <a:ext cx="810880" cy="748505"/>
          </a:xfrm>
          <a:prstGeom prst="rect">
            <a:avLst/>
          </a:prstGeom>
        </p:spPr>
      </p:pic>
      <p:sp>
        <p:nvSpPr>
          <p:cNvPr id="6" name="Rectangle 5"/>
          <p:cNvSpPr/>
          <p:nvPr/>
        </p:nvSpPr>
        <p:spPr>
          <a:xfrm>
            <a:off x="1859658" y="464584"/>
            <a:ext cx="6360711" cy="711251"/>
          </a:xfrm>
          <a:prstGeom prst="rect">
            <a:avLst/>
          </a:prstGeom>
        </p:spPr>
        <p:txBody>
          <a:bodyPr wrap="none" lIns="64291" tIns="32146" rIns="64291" bIns="32146">
            <a:spAutoFit/>
          </a:bodyPr>
          <a:lstStyle/>
          <a:p>
            <a:r>
              <a:rPr lang="en-US" sz="4200" dirty="0" smtClean="0">
                <a:solidFill>
                  <a:srgbClr val="AC6E42"/>
                </a:solidFill>
                <a:latin typeface="Gill Sans Light" charset="0"/>
                <a:cs typeface="Gill Sans Light" charset="0"/>
              </a:rPr>
              <a:t>large media conglomerate</a:t>
            </a:r>
            <a:endParaRPr lang="en-US" dirty="0"/>
          </a:p>
        </p:txBody>
      </p:sp>
      <p:sp>
        <p:nvSpPr>
          <p:cNvPr id="24" name="TextBox 23"/>
          <p:cNvSpPr txBox="1"/>
          <p:nvPr/>
        </p:nvSpPr>
        <p:spPr>
          <a:xfrm>
            <a:off x="203882" y="3632455"/>
            <a:ext cx="1678206" cy="353939"/>
          </a:xfrm>
          <a:prstGeom prst="rect">
            <a:avLst/>
          </a:prstGeom>
          <a:noFill/>
        </p:spPr>
        <p:txBody>
          <a:bodyPr wrap="none" lIns="91435" tIns="45718" rIns="91435" bIns="45718" rtlCol="0">
            <a:spAutoFit/>
          </a:bodyPr>
          <a:lstStyle/>
          <a:p>
            <a:r>
              <a:rPr lang="en-US" sz="1700" dirty="0" smtClean="0">
                <a:solidFill>
                  <a:srgbClr val="000000">
                    <a:lumMod val="50000"/>
                    <a:lumOff val="50000"/>
                  </a:srgbClr>
                </a:solidFill>
                <a:cs typeface="Arial"/>
              </a:rPr>
              <a:t>News, Blogs, etc.</a:t>
            </a:r>
          </a:p>
        </p:txBody>
      </p:sp>
      <p:sp>
        <p:nvSpPr>
          <p:cNvPr id="26" name="Rectangle 25"/>
          <p:cNvSpPr/>
          <p:nvPr/>
        </p:nvSpPr>
        <p:spPr>
          <a:xfrm>
            <a:off x="2057698" y="4948880"/>
            <a:ext cx="3326177" cy="1357555"/>
          </a:xfrm>
          <a:prstGeom prst="rect">
            <a:avLst/>
          </a:prstGeom>
        </p:spPr>
        <p:txBody>
          <a:bodyPr wrap="none" lIns="64267" tIns="32133" rIns="64267" bIns="32133">
            <a:spAutoFit/>
          </a:bodyPr>
          <a:lstStyle/>
          <a:p>
            <a:pPr defTabSz="642717"/>
            <a:r>
              <a:rPr lang="en-US" sz="2800" dirty="0" smtClean="0">
                <a:solidFill>
                  <a:srgbClr val="AC6E42"/>
                </a:solidFill>
                <a:latin typeface="Gill Sans Light" charset="0"/>
                <a:cs typeface="Gill Sans Light" charset="0"/>
              </a:rPr>
              <a:t>real-time sentiment,</a:t>
            </a:r>
          </a:p>
          <a:p>
            <a:pPr defTabSz="642717"/>
            <a:r>
              <a:rPr lang="en-US" sz="2800" dirty="0" smtClean="0">
                <a:solidFill>
                  <a:srgbClr val="AC6E42"/>
                </a:solidFill>
                <a:latin typeface="Gill Sans Light" charset="0"/>
                <a:cs typeface="Gill Sans Light" charset="0"/>
              </a:rPr>
              <a:t>influence, gender,</a:t>
            </a:r>
          </a:p>
          <a:p>
            <a:pPr defTabSz="642717"/>
            <a:r>
              <a:rPr lang="en-US" sz="2800" dirty="0" smtClean="0">
                <a:solidFill>
                  <a:srgbClr val="AC6E42"/>
                </a:solidFill>
                <a:latin typeface="Gill Sans Light" charset="0"/>
                <a:cs typeface="Gill Sans Light" charset="0"/>
              </a:rPr>
              <a:t>topic extraction, etc.</a:t>
            </a:r>
          </a:p>
        </p:txBody>
      </p:sp>
      <p:cxnSp>
        <p:nvCxnSpPr>
          <p:cNvPr id="29" name="Curved Connector 26"/>
          <p:cNvCxnSpPr/>
          <p:nvPr/>
        </p:nvCxnSpPr>
        <p:spPr bwMode="auto">
          <a:xfrm flipH="1">
            <a:off x="3269756" y="4573833"/>
            <a:ext cx="580429" cy="482203"/>
          </a:xfrm>
          <a:prstGeom prst="straightConnector1">
            <a:avLst/>
          </a:prstGeom>
          <a:solidFill>
            <a:schemeClr val="accent1"/>
          </a:solidFill>
          <a:ln w="25400" cap="flat" cmpd="sng" algn="ctr">
            <a:solidFill>
              <a:srgbClr val="8C4F2A"/>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pic>
        <p:nvPicPr>
          <p:cNvPr id="30" name="Picture 5" descr="Screen Shot 2012-11-14 at 4.09.09 AM.png"/>
          <p:cNvPicPr>
            <a:picLocks noChangeAspect="1"/>
          </p:cNvPicPr>
          <p:nvPr/>
        </p:nvPicPr>
        <p:blipFill>
          <a:blip r:embed="rId7" cstate="print">
            <a:extLst>
              <a:ext uri="{28A0092B-C50C-407E-A947-70E740481C1C}">
                <a14:useLocalDpi xmlns="" xmlns:a14="http://schemas.microsoft.com/office/drawing/2010/main" val="0"/>
              </a:ext>
            </a:extLst>
          </a:blip>
          <a:srcRect/>
          <a:stretch>
            <a:fillRect/>
          </a:stretch>
        </p:blipFill>
        <p:spPr bwMode="auto">
          <a:xfrm>
            <a:off x="7681020" y="2962952"/>
            <a:ext cx="2166938" cy="161087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9" name="Picture 8"/>
          <p:cNvPicPr>
            <a:picLocks noChangeAspect="1"/>
          </p:cNvPicPr>
          <p:nvPr/>
        </p:nvPicPr>
        <p:blipFill>
          <a:blip r:embed="rId8" cstate="print"/>
          <a:stretch>
            <a:fillRect/>
          </a:stretch>
        </p:blipFill>
        <p:spPr>
          <a:xfrm>
            <a:off x="135436" y="2269971"/>
            <a:ext cx="831949" cy="555230"/>
          </a:xfrm>
          <a:prstGeom prst="rect">
            <a:avLst/>
          </a:prstGeom>
        </p:spPr>
      </p:pic>
      <p:pic>
        <p:nvPicPr>
          <p:cNvPr id="11" name="Picture 10"/>
          <p:cNvPicPr>
            <a:picLocks noChangeAspect="1"/>
          </p:cNvPicPr>
          <p:nvPr/>
        </p:nvPicPr>
        <p:blipFill>
          <a:blip r:embed="rId9"/>
          <a:stretch>
            <a:fillRect/>
          </a:stretch>
        </p:blipFill>
        <p:spPr>
          <a:xfrm>
            <a:off x="2" y="3418140"/>
            <a:ext cx="2291567" cy="285750"/>
          </a:xfrm>
          <a:prstGeom prst="rect">
            <a:avLst/>
          </a:prstGeom>
        </p:spPr>
      </p:pic>
      <p:sp>
        <p:nvSpPr>
          <p:cNvPr id="31" name="Right Arrow 30"/>
          <p:cNvSpPr/>
          <p:nvPr/>
        </p:nvSpPr>
        <p:spPr bwMode="auto">
          <a:xfrm>
            <a:off x="2283024" y="3609427"/>
            <a:ext cx="654797" cy="267891"/>
          </a:xfrm>
          <a:prstGeom prst="rightArrow">
            <a:avLst>
              <a:gd name="adj1" fmla="val 50000"/>
              <a:gd name="adj2" fmla="val 132356"/>
            </a:avLst>
          </a:prstGeom>
          <a:solidFill>
            <a:schemeClr val="bg2">
              <a:lumMod val="60000"/>
              <a:lumOff val="40000"/>
            </a:schemeClr>
          </a:solidFill>
          <a:ln w="25400" cap="flat" cmpd="sng" algn="ctr">
            <a:noFill/>
            <a:prstDash val="solid"/>
            <a:round/>
            <a:headEnd type="none" w="med" len="med"/>
            <a:tailEnd type="none" w="med" len="med"/>
          </a:ln>
          <a:effectLst/>
          <a:extLst/>
        </p:spPr>
        <p:txBody>
          <a:bodyPr vert="horz" wrap="square" lIns="64267" tIns="32133" rIns="64267" bIns="32133" numCol="1" rtlCol="0" anchor="t" anchorCtr="0" compatLnSpc="1">
            <a:prstTxWarp prst="textNoShape">
              <a:avLst/>
            </a:prstTxWarp>
          </a:bodyPr>
          <a:lstStyle/>
          <a:p>
            <a:pPr defTabSz="642684"/>
            <a:endParaRPr lang="en-US" dirty="0"/>
          </a:p>
        </p:txBody>
      </p:sp>
    </p:spTree>
    <p:extLst>
      <p:ext uri="{BB962C8B-B14F-4D97-AF65-F5344CB8AC3E}">
        <p14:creationId xmlns="" xmlns:p14="http://schemas.microsoft.com/office/powerpoint/2010/main" val="3388854603"/>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p:cTn id="7" dur="1000" fill="hold"/>
                                        <p:tgtEl>
                                          <p:spTgt spid="30"/>
                                        </p:tgtEl>
                                        <p:attrNameLst>
                                          <p:attrName>ppt_w</p:attrName>
                                        </p:attrNameLst>
                                      </p:cBhvr>
                                      <p:tavLst>
                                        <p:tav tm="0">
                                          <p:val>
                                            <p:strVal val="#ppt_w*0.70"/>
                                          </p:val>
                                        </p:tav>
                                        <p:tav tm="100000">
                                          <p:val>
                                            <p:strVal val="#ppt_w"/>
                                          </p:val>
                                        </p:tav>
                                      </p:tavLst>
                                    </p:anim>
                                    <p:anim calcmode="lin" valueType="num">
                                      <p:cBhvr>
                                        <p:cTn id="8" dur="1000" fill="hold"/>
                                        <p:tgtEl>
                                          <p:spTgt spid="30"/>
                                        </p:tgtEl>
                                        <p:attrNameLst>
                                          <p:attrName>ppt_h</p:attrName>
                                        </p:attrNameLst>
                                      </p:cBhvr>
                                      <p:tavLst>
                                        <p:tav tm="0">
                                          <p:val>
                                            <p:strVal val="#ppt_h"/>
                                          </p:val>
                                        </p:tav>
                                        <p:tav tm="100000">
                                          <p:val>
                                            <p:strVal val="#ppt_h"/>
                                          </p:val>
                                        </p:tav>
                                      </p:tavLst>
                                    </p:anim>
                                    <p:animEffect transition="in" filter="fade">
                                      <p:cBhvr>
                                        <p:cTn id="9" dur="10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Changes to be Done</a:t>
            </a:r>
            <a:endParaRPr lang="en-US" dirty="0"/>
          </a:p>
        </p:txBody>
      </p:sp>
      <p:sp>
        <p:nvSpPr>
          <p:cNvPr id="3" name="Content Placeholder 2"/>
          <p:cNvSpPr>
            <a:spLocks noGrp="1"/>
          </p:cNvSpPr>
          <p:nvPr>
            <p:ph idx="1"/>
          </p:nvPr>
        </p:nvSpPr>
        <p:spPr/>
        <p:txBody>
          <a:bodyPr/>
          <a:lstStyle/>
          <a:p>
            <a:pPr lvl="1"/>
            <a:r>
              <a:rPr lang="en-US" dirty="0" smtClean="0"/>
              <a:t>Change the fs.default.name to hdfs://&lt;IP OF VM&gt;:8020 in /etc/hadoop-0.20/conf/core-site.xml</a:t>
            </a:r>
          </a:p>
          <a:p>
            <a:pPr lvl="1"/>
            <a:r>
              <a:rPr lang="en-US" dirty="0" smtClean="0"/>
              <a:t>In mapred-site.xml mapred.job.tracker to &lt;IP OF VM&gt;:8021</a:t>
            </a:r>
          </a:p>
          <a:p>
            <a:pPr lvl="1"/>
            <a:r>
              <a:rPr lang="en-US" dirty="0" smtClean="0"/>
              <a:t>In /etc/hosts make sure that there is no entry of 127.0.0.1 and there is a hostname for your VM IP</a:t>
            </a:r>
            <a:endParaRPr lang="en-US" dirty="0"/>
          </a:p>
        </p:txBody>
      </p:sp>
      <p:sp>
        <p:nvSpPr>
          <p:cNvPr id="4" name="Slide Number Placeholder 3"/>
          <p:cNvSpPr>
            <a:spLocks noGrp="1"/>
          </p:cNvSpPr>
          <p:nvPr>
            <p:ph type="sldNum" sz="quarter" idx="12"/>
          </p:nvPr>
        </p:nvSpPr>
        <p:spPr/>
        <p:txBody>
          <a:bodyPr/>
          <a:lstStyle/>
          <a:p>
            <a:fld id="{5A0614AE-7DA6-4443-9A06-FA7BD7CD666D}" type="slidenum">
              <a:rPr lang="en-US" smtClean="0"/>
              <a:pPr/>
              <a:t>189</a:t>
            </a:fld>
            <a:endParaRPr lang="en-US" dirty="0"/>
          </a:p>
        </p:txBody>
      </p:sp>
    </p:spTree>
  </p:cSld>
  <p:clrMapOvr>
    <a:masterClrMapping/>
  </p:clrMapOvr>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A0614AE-7DA6-4443-9A06-FA7BD7CD666D}" type="slidenum">
              <a:rPr lang="en-US" smtClean="0"/>
              <a:pPr/>
              <a:t>190</a:t>
            </a:fld>
            <a:endParaRPr lang="en-US" dirty="0"/>
          </a:p>
        </p:txBody>
      </p:sp>
      <p:sp>
        <p:nvSpPr>
          <p:cNvPr id="5" name="Rounded Rectangle 4"/>
          <p:cNvSpPr/>
          <p:nvPr/>
        </p:nvSpPr>
        <p:spPr>
          <a:xfrm>
            <a:off x="533400" y="1092200"/>
            <a:ext cx="8902700" cy="5043277"/>
          </a:xfrm>
          <a:prstGeom prst="roundRect">
            <a:avLst>
              <a:gd name="adj" fmla="val 3413"/>
            </a:avLst>
          </a:prstGeom>
          <a:solidFill>
            <a:schemeClr val="bg1"/>
          </a:solidFill>
          <a:ln>
            <a:solidFill>
              <a:schemeClr val="bg1">
                <a:lumMod val="65000"/>
              </a:schemeClr>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xmlns="" val="0"/>
              </a:ext>
            </a:extLst>
          </a:blip>
          <a:stretch>
            <a:fillRect/>
          </a:stretch>
        </p:blipFill>
        <p:spPr>
          <a:xfrm>
            <a:off x="1460928" y="1600905"/>
            <a:ext cx="7047643" cy="2000423"/>
          </a:xfrm>
        </p:spPr>
      </p:pic>
    </p:spTree>
  </p:cSld>
  <p:clrMapOvr>
    <a:masterClrMapping/>
  </p:clrMapOvr>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Restart </a:t>
            </a:r>
            <a:r>
              <a:rPr dirty="0" smtClean="0"/>
              <a:t>HADOOP </a:t>
            </a:r>
            <a:r>
              <a:rPr lang="en-US" dirty="0" smtClean="0"/>
              <a:t>Services</a:t>
            </a:r>
            <a:endParaRPr lang="en-US" dirty="0"/>
          </a:p>
        </p:txBody>
      </p:sp>
      <p:sp>
        <p:nvSpPr>
          <p:cNvPr id="3" name="Content Placeholder 2"/>
          <p:cNvSpPr>
            <a:spLocks noGrp="1"/>
          </p:cNvSpPr>
          <p:nvPr>
            <p:ph idx="1"/>
          </p:nvPr>
        </p:nvSpPr>
        <p:spPr/>
        <p:txBody>
          <a:bodyPr/>
          <a:lstStyle/>
          <a:p>
            <a:pPr lvl="1"/>
            <a:r>
              <a:rPr lang="en-US" dirty="0" smtClean="0"/>
              <a:t>To make your changes effective in hadoop you will have to restart </a:t>
            </a:r>
            <a:r>
              <a:rPr lang="en-US" dirty="0" err="1" smtClean="0"/>
              <a:t>namenode</a:t>
            </a:r>
            <a:r>
              <a:rPr lang="en-US" dirty="0" smtClean="0"/>
              <a:t>, data node and jobtracker</a:t>
            </a:r>
          </a:p>
          <a:p>
            <a:pPr marL="0" lvl="1" indent="0">
              <a:buNone/>
            </a:pPr>
            <a:r>
              <a:rPr lang="en-US" dirty="0" smtClean="0"/>
              <a:t> </a:t>
            </a:r>
            <a:r>
              <a:rPr lang="en-US" u="sng" dirty="0" smtClean="0"/>
              <a:t>Use commands</a:t>
            </a:r>
          </a:p>
          <a:p>
            <a:pPr lvl="1"/>
            <a:r>
              <a:rPr lang="en-US" dirty="0" smtClean="0"/>
              <a:t>sudo service hadoop-hdfs-namenode restart</a:t>
            </a:r>
          </a:p>
          <a:p>
            <a:pPr lvl="1"/>
            <a:r>
              <a:rPr lang="en-US" dirty="0" smtClean="0"/>
              <a:t>sudo service hadoop-hdfs-datanode restart</a:t>
            </a:r>
          </a:p>
          <a:p>
            <a:pPr lvl="1"/>
            <a:r>
              <a:rPr lang="en-US" dirty="0" smtClean="0"/>
              <a:t>sudo service hadoop-0.20-mapreduce-jobtracker restart</a:t>
            </a:r>
          </a:p>
          <a:p>
            <a:pPr lvl="1"/>
            <a:r>
              <a:rPr lang="en-US" dirty="0" smtClean="0"/>
              <a:t>sudo service hadoop-0.20-mapreduce-tasktracker restart</a:t>
            </a:r>
            <a:endParaRPr lang="en-US" dirty="0"/>
          </a:p>
        </p:txBody>
      </p:sp>
      <p:sp>
        <p:nvSpPr>
          <p:cNvPr id="4" name="Slide Number Placeholder 3"/>
          <p:cNvSpPr>
            <a:spLocks noGrp="1"/>
          </p:cNvSpPr>
          <p:nvPr>
            <p:ph type="sldNum" sz="quarter" idx="12"/>
          </p:nvPr>
        </p:nvSpPr>
        <p:spPr/>
        <p:txBody>
          <a:bodyPr/>
          <a:lstStyle/>
          <a:p>
            <a:fld id="{5A0614AE-7DA6-4443-9A06-FA7BD7CD666D}" type="slidenum">
              <a:rPr lang="en-US" smtClean="0"/>
              <a:pPr/>
              <a:t>191</a:t>
            </a:fld>
            <a:endParaRPr lang="en-US" dirty="0"/>
          </a:p>
        </p:txBody>
      </p:sp>
    </p:spTree>
  </p:cSld>
  <p:clrMapOvr>
    <a:masterClrMapping/>
  </p:clrMapOvr>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Restart Name Node and Data Node</a:t>
            </a:r>
            <a:endParaRPr lang="en-US" dirty="0"/>
          </a:p>
        </p:txBody>
      </p:sp>
      <p:sp>
        <p:nvSpPr>
          <p:cNvPr id="4" name="Slide Number Placeholder 3"/>
          <p:cNvSpPr>
            <a:spLocks noGrp="1"/>
          </p:cNvSpPr>
          <p:nvPr>
            <p:ph type="sldNum" sz="quarter" idx="12"/>
          </p:nvPr>
        </p:nvSpPr>
        <p:spPr/>
        <p:txBody>
          <a:bodyPr/>
          <a:lstStyle/>
          <a:p>
            <a:fld id="{5A0614AE-7DA6-4443-9A06-FA7BD7CD666D}" type="slidenum">
              <a:rPr lang="en-US" smtClean="0"/>
              <a:pPr/>
              <a:t>192</a:t>
            </a:fld>
            <a:endParaRPr lang="en-US" dirty="0"/>
          </a:p>
        </p:txBody>
      </p:sp>
      <p:sp>
        <p:nvSpPr>
          <p:cNvPr id="5" name="Rounded Rectangle 4"/>
          <p:cNvSpPr/>
          <p:nvPr/>
        </p:nvSpPr>
        <p:spPr>
          <a:xfrm>
            <a:off x="539750" y="1092200"/>
            <a:ext cx="8902700" cy="5043277"/>
          </a:xfrm>
          <a:prstGeom prst="roundRect">
            <a:avLst>
              <a:gd name="adj" fmla="val 3413"/>
            </a:avLst>
          </a:prstGeom>
          <a:solidFill>
            <a:schemeClr val="bg1"/>
          </a:solidFill>
          <a:ln>
            <a:solidFill>
              <a:schemeClr val="bg1">
                <a:lumMod val="65000"/>
              </a:schemeClr>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xmlns="" val="0"/>
              </a:ext>
            </a:extLst>
          </a:blip>
          <a:stretch>
            <a:fillRect/>
          </a:stretch>
        </p:blipFill>
        <p:spPr>
          <a:xfrm>
            <a:off x="898971" y="1371600"/>
            <a:ext cx="8184257" cy="1371600"/>
          </a:xfrm>
        </p:spPr>
      </p:pic>
      <p:pic>
        <p:nvPicPr>
          <p:cNvPr id="7" name="Picture 6"/>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734762" y="3809999"/>
            <a:ext cx="8512675" cy="1476443"/>
          </a:xfrm>
          <a:prstGeom prst="rect">
            <a:avLst/>
          </a:prstGeom>
        </p:spPr>
      </p:pic>
    </p:spTree>
  </p:cSld>
  <p:clrMapOvr>
    <a:masterClrMapping/>
  </p:clrMapOvr>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Health Check</a:t>
            </a:r>
            <a:endParaRPr lang="en-US" dirty="0"/>
          </a:p>
        </p:txBody>
      </p:sp>
      <p:sp>
        <p:nvSpPr>
          <p:cNvPr id="3" name="Content Placeholder 2"/>
          <p:cNvSpPr>
            <a:spLocks noGrp="1"/>
          </p:cNvSpPr>
          <p:nvPr>
            <p:ph idx="1"/>
          </p:nvPr>
        </p:nvSpPr>
        <p:spPr/>
        <p:txBody>
          <a:bodyPr/>
          <a:lstStyle/>
          <a:p>
            <a:pPr lvl="1"/>
            <a:r>
              <a:rPr lang="en-US" dirty="0" smtClean="0"/>
              <a:t>After doing all the changes check if HDFS is accessible</a:t>
            </a:r>
          </a:p>
          <a:p>
            <a:pPr lvl="1"/>
            <a:r>
              <a:rPr lang="en-US" dirty="0" smtClean="0"/>
              <a:t>HADOOP dfs –ls /</a:t>
            </a:r>
            <a:endParaRPr lang="en-US" dirty="0"/>
          </a:p>
        </p:txBody>
      </p:sp>
      <p:sp>
        <p:nvSpPr>
          <p:cNvPr id="4" name="Slide Number Placeholder 3"/>
          <p:cNvSpPr>
            <a:spLocks noGrp="1"/>
          </p:cNvSpPr>
          <p:nvPr>
            <p:ph type="sldNum" sz="quarter" idx="12"/>
          </p:nvPr>
        </p:nvSpPr>
        <p:spPr/>
        <p:txBody>
          <a:bodyPr/>
          <a:lstStyle/>
          <a:p>
            <a:fld id="{5A0614AE-7DA6-4443-9A06-FA7BD7CD666D}" type="slidenum">
              <a:rPr lang="en-US" smtClean="0"/>
              <a:pPr/>
              <a:t>193</a:t>
            </a:fld>
            <a:endParaRPr lang="en-US" dirty="0"/>
          </a:p>
        </p:txBody>
      </p:sp>
    </p:spTree>
  </p:cSld>
  <p:clrMapOvr>
    <a:masterClrMapping/>
  </p:clrMapOvr>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Troubleshooting Guide</a:t>
            </a:r>
            <a:endParaRPr lang="en-US" dirty="0"/>
          </a:p>
        </p:txBody>
      </p:sp>
      <p:sp>
        <p:nvSpPr>
          <p:cNvPr id="3" name="Content Placeholder 2"/>
          <p:cNvSpPr>
            <a:spLocks noGrp="1"/>
          </p:cNvSpPr>
          <p:nvPr>
            <p:ph idx="1"/>
          </p:nvPr>
        </p:nvSpPr>
        <p:spPr>
          <a:xfrm>
            <a:off x="533400" y="1092200"/>
            <a:ext cx="8915400" cy="1570318"/>
          </a:xfrm>
        </p:spPr>
        <p:txBody>
          <a:bodyPr/>
          <a:lstStyle/>
          <a:p>
            <a:pPr lvl="1"/>
            <a:r>
              <a:rPr lang="en-US" dirty="0" smtClean="0"/>
              <a:t>You can always check logs of </a:t>
            </a:r>
            <a:r>
              <a:rPr lang="en-US" dirty="0" err="1" smtClean="0"/>
              <a:t>namenode</a:t>
            </a:r>
            <a:r>
              <a:rPr lang="en-US" dirty="0" smtClean="0"/>
              <a:t>, datanode to see if any errors have occurred while starting namenode/datanode or hadoop services in  /var/log/hadoop-0.20-mapreduce/logs and /usr/lib/hadoop-hdfs/logs</a:t>
            </a:r>
          </a:p>
          <a:p>
            <a:pPr lvl="1"/>
            <a:r>
              <a:rPr lang="en-US" dirty="0" smtClean="0"/>
              <a:t>In case you get the error </a:t>
            </a:r>
          </a:p>
        </p:txBody>
      </p:sp>
      <p:sp>
        <p:nvSpPr>
          <p:cNvPr id="4" name="Slide Number Placeholder 3"/>
          <p:cNvSpPr>
            <a:spLocks noGrp="1"/>
          </p:cNvSpPr>
          <p:nvPr>
            <p:ph type="sldNum" sz="quarter" idx="12"/>
          </p:nvPr>
        </p:nvSpPr>
        <p:spPr/>
        <p:txBody>
          <a:bodyPr/>
          <a:lstStyle/>
          <a:p>
            <a:fld id="{5A0614AE-7DA6-4443-9A06-FA7BD7CD666D}" type="slidenum">
              <a:rPr lang="en-US" smtClean="0"/>
              <a:pPr/>
              <a:t>194</a:t>
            </a:fld>
            <a:endParaRPr lang="en-US" dirty="0"/>
          </a:p>
        </p:txBody>
      </p:sp>
      <p:sp>
        <p:nvSpPr>
          <p:cNvPr id="5" name="Rounded Rectangle 4"/>
          <p:cNvSpPr/>
          <p:nvPr/>
        </p:nvSpPr>
        <p:spPr>
          <a:xfrm>
            <a:off x="539750" y="2796988"/>
            <a:ext cx="8902700" cy="3338489"/>
          </a:xfrm>
          <a:prstGeom prst="roundRect">
            <a:avLst>
              <a:gd name="adj" fmla="val 3413"/>
            </a:avLst>
          </a:prstGeom>
          <a:solidFill>
            <a:schemeClr val="bg1"/>
          </a:solidFill>
          <a:ln>
            <a:solidFill>
              <a:schemeClr val="bg1">
                <a:lumMod val="65000"/>
              </a:schemeClr>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689977" y="3899648"/>
            <a:ext cx="8602248" cy="1133170"/>
          </a:xfrm>
          <a:prstGeom prst="rect">
            <a:avLst/>
          </a:prstGeom>
        </p:spPr>
      </p:pic>
    </p:spTree>
  </p:cSld>
  <p:clrMapOvr>
    <a:masterClrMapping/>
  </p:clrMapOvr>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092200"/>
            <a:ext cx="8915400" cy="1570318"/>
          </a:xfrm>
        </p:spPr>
        <p:txBody>
          <a:bodyPr/>
          <a:lstStyle/>
          <a:p>
            <a:pPr lvl="1"/>
            <a:r>
              <a:rPr lang="en-US" dirty="0" smtClean="0"/>
              <a:t>Issue must be with your host mapping, please check /etc/hosts to see if there is any entry for localhost IP 127.0.0.1. If it is there comment or delete that and restart your hdfs services</a:t>
            </a:r>
          </a:p>
        </p:txBody>
      </p:sp>
      <p:sp>
        <p:nvSpPr>
          <p:cNvPr id="4" name="Slide Number Placeholder 3"/>
          <p:cNvSpPr>
            <a:spLocks noGrp="1"/>
          </p:cNvSpPr>
          <p:nvPr>
            <p:ph type="sldNum" sz="quarter" idx="12"/>
          </p:nvPr>
        </p:nvSpPr>
        <p:spPr/>
        <p:txBody>
          <a:bodyPr/>
          <a:lstStyle/>
          <a:p>
            <a:fld id="{5A0614AE-7DA6-4443-9A06-FA7BD7CD666D}" type="slidenum">
              <a:rPr lang="en-US" smtClean="0"/>
              <a:pPr/>
              <a:t>195</a:t>
            </a:fld>
            <a:endParaRPr lang="en-US" dirty="0"/>
          </a:p>
        </p:txBody>
      </p:sp>
    </p:spTree>
  </p:cSld>
  <p:clrMapOvr>
    <a:masterClrMapping/>
  </p:clrMapOvr>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Distscp</a:t>
            </a:r>
            <a:endParaRPr lang="en-US" dirty="0"/>
          </a:p>
        </p:txBody>
      </p:sp>
      <p:sp>
        <p:nvSpPr>
          <p:cNvPr id="3" name="Content Placeholder 2"/>
          <p:cNvSpPr>
            <a:spLocks noGrp="1"/>
          </p:cNvSpPr>
          <p:nvPr>
            <p:ph idx="1"/>
          </p:nvPr>
        </p:nvSpPr>
        <p:spPr>
          <a:xfrm>
            <a:off x="533400" y="1092200"/>
            <a:ext cx="8915400" cy="1570318"/>
          </a:xfrm>
        </p:spPr>
        <p:txBody>
          <a:bodyPr>
            <a:normAutofit fontScale="85000" lnSpcReduction="10000"/>
          </a:bodyPr>
          <a:lstStyle/>
          <a:p>
            <a:pPr lvl="1"/>
            <a:r>
              <a:rPr lang="en-US" dirty="0" smtClean="0"/>
              <a:t>Tool for large inter/intra cluster copying.</a:t>
            </a:r>
          </a:p>
          <a:p>
            <a:pPr lvl="1"/>
            <a:r>
              <a:rPr lang="en-US" dirty="0" smtClean="0"/>
              <a:t>Can be used to copy large data from one hdfs cluster to another. Provided both are running on same HADOOP version</a:t>
            </a:r>
          </a:p>
          <a:p>
            <a:pPr lvl="1"/>
            <a:r>
              <a:rPr lang="en-US" dirty="0" smtClean="0"/>
              <a:t>HADOOP distscp hdfs://namenode1/foo hdfs://namenode2/foo2</a:t>
            </a:r>
          </a:p>
          <a:p>
            <a:pPr lvl="1"/>
            <a:r>
              <a:rPr lang="en-US" dirty="0" smtClean="0"/>
              <a:t>This will copy /foo directory in foo2</a:t>
            </a:r>
          </a:p>
          <a:p>
            <a:pPr lvl="1"/>
            <a:r>
              <a:rPr lang="en-US" dirty="0" smtClean="0"/>
              <a:t>This is implemented as MR job.(Will be covered in MR section)</a:t>
            </a:r>
          </a:p>
        </p:txBody>
      </p:sp>
      <p:sp>
        <p:nvSpPr>
          <p:cNvPr id="4" name="Slide Number Placeholder 3"/>
          <p:cNvSpPr>
            <a:spLocks noGrp="1"/>
          </p:cNvSpPr>
          <p:nvPr>
            <p:ph type="sldNum" sz="quarter" idx="12"/>
          </p:nvPr>
        </p:nvSpPr>
        <p:spPr/>
        <p:txBody>
          <a:bodyPr/>
          <a:lstStyle/>
          <a:p>
            <a:fld id="{5A0614AE-7DA6-4443-9A06-FA7BD7CD666D}" type="slidenum">
              <a:rPr lang="en-US" smtClean="0"/>
              <a:pPr/>
              <a:t>196</a:t>
            </a:fld>
            <a:endParaRPr lang="en-US" dirty="0"/>
          </a:p>
        </p:txBody>
      </p:sp>
    </p:spTree>
  </p:cSld>
  <p:clrMapOvr>
    <a:masterClrMapping/>
  </p:clrMapOvr>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5A0614AE-7DA6-4443-9A06-FA7BD7CD666D}" type="slidenum">
              <a:rPr lang="en-US" smtClean="0"/>
              <a:pPr/>
              <a:t>197</a:t>
            </a:fld>
            <a:endParaRPr lang="en-US" dirty="0"/>
          </a:p>
        </p:txBody>
      </p:sp>
      <p:sp>
        <p:nvSpPr>
          <p:cNvPr id="3" name="Text Placeholder 2"/>
          <p:cNvSpPr>
            <a:spLocks noGrp="1"/>
          </p:cNvSpPr>
          <p:nvPr>
            <p:ph type="body" sz="quarter" idx="13"/>
          </p:nvPr>
        </p:nvSpPr>
        <p:spPr/>
        <p:txBody>
          <a:bodyPr/>
          <a:lstStyle/>
          <a:p>
            <a:r>
              <a:rPr lang="en-US" dirty="0" smtClean="0"/>
              <a:t>Java APIs</a:t>
            </a:r>
            <a:endParaRPr lang="en-US" dirty="0"/>
          </a:p>
        </p:txBody>
      </p:sp>
    </p:spTree>
  </p:cSld>
  <p:clrMapOvr>
    <a:masterClrMapping/>
  </p:clrMapOvr>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APIs</a:t>
            </a:r>
            <a:endParaRPr lang="en-US" dirty="0"/>
          </a:p>
        </p:txBody>
      </p:sp>
      <p:sp>
        <p:nvSpPr>
          <p:cNvPr id="3" name="Content Placeholder 2"/>
          <p:cNvSpPr>
            <a:spLocks noGrp="1"/>
          </p:cNvSpPr>
          <p:nvPr>
            <p:ph idx="1"/>
          </p:nvPr>
        </p:nvSpPr>
        <p:spPr/>
        <p:txBody>
          <a:bodyPr/>
          <a:lstStyle/>
          <a:p>
            <a:pPr lvl="1"/>
            <a:r>
              <a:rPr lang="en-US" dirty="0" smtClean="0">
                <a:hlinkClick r:id="rId2"/>
              </a:rPr>
              <a:t>http://hadoop.apache.org/docs/current/api/org/apache/hadoop/fs/Path</a:t>
            </a:r>
            <a:r>
              <a:rPr lang="en-US" dirty="0" smtClean="0"/>
              <a:t> </a:t>
            </a:r>
          </a:p>
          <a:p>
            <a:pPr lvl="1"/>
            <a:r>
              <a:rPr lang="en-US" b="1" dirty="0" smtClean="0"/>
              <a:t>Path</a:t>
            </a:r>
            <a:r>
              <a:rPr lang="en-US" dirty="0" smtClean="0"/>
              <a:t> (URI aUri)</a:t>
            </a:r>
          </a:p>
          <a:p>
            <a:pPr lvl="2"/>
            <a:r>
              <a:rPr lang="en-US" dirty="0" smtClean="0"/>
              <a:t>Construct a path from a URI. This URI is the path of HDFS </a:t>
            </a:r>
          </a:p>
          <a:p>
            <a:pPr lvl="1"/>
            <a:r>
              <a:rPr lang="en-US" dirty="0" smtClean="0"/>
              <a:t>The file system can be obtained by:</a:t>
            </a:r>
          </a:p>
          <a:p>
            <a:pPr lvl="2"/>
            <a:r>
              <a:rPr lang="en-US" dirty="0" smtClean="0"/>
              <a:t> </a:t>
            </a:r>
            <a:r>
              <a:rPr lang="en-US" dirty="0" smtClean="0">
                <a:hlinkClick r:id="rId3"/>
              </a:rPr>
              <a:t>http://hadoop.apache.org/docs/current/api/org/apache/hadoop/fs/FileSystem.html</a:t>
            </a:r>
            <a:r>
              <a:rPr lang="en-US" dirty="0" smtClean="0"/>
              <a:t> </a:t>
            </a:r>
            <a:endParaRPr lang="en-US" dirty="0"/>
          </a:p>
        </p:txBody>
      </p:sp>
      <p:sp>
        <p:nvSpPr>
          <p:cNvPr id="4" name="Slide Number Placeholder 3"/>
          <p:cNvSpPr>
            <a:spLocks noGrp="1"/>
          </p:cNvSpPr>
          <p:nvPr>
            <p:ph type="sldNum" sz="quarter" idx="12"/>
          </p:nvPr>
        </p:nvSpPr>
        <p:spPr/>
        <p:txBody>
          <a:bodyPr/>
          <a:lstStyle/>
          <a:p>
            <a:fld id="{5A0614AE-7DA6-4443-9A06-FA7BD7CD666D}" type="slidenum">
              <a:rPr lang="en-US" smtClean="0"/>
              <a:pPr/>
              <a:t>198</a:t>
            </a:fld>
            <a:endParaRPr lang="en-US"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Big Data?</a:t>
            </a:r>
            <a:endParaRPr lang="en-US" dirty="0"/>
          </a:p>
        </p:txBody>
      </p:sp>
      <p:sp>
        <p:nvSpPr>
          <p:cNvPr id="3" name="Content Placeholder 2"/>
          <p:cNvSpPr>
            <a:spLocks noGrp="1"/>
          </p:cNvSpPr>
          <p:nvPr>
            <p:ph idx="1"/>
          </p:nvPr>
        </p:nvSpPr>
        <p:spPr/>
        <p:txBody>
          <a:bodyPr/>
          <a:lstStyle/>
          <a:p>
            <a:r>
              <a:rPr lang="en-US" b="1" dirty="0"/>
              <a:t>Big data</a:t>
            </a:r>
            <a:r>
              <a:rPr lang="en-US" dirty="0"/>
              <a:t> is an all-encompassing term for any collection of </a:t>
            </a:r>
            <a:r>
              <a:rPr lang="en-US" b="1" dirty="0"/>
              <a:t>data</a:t>
            </a:r>
            <a:r>
              <a:rPr lang="en-US" dirty="0"/>
              <a:t> sets so large and complex that it becomes difficult to process them using traditional </a:t>
            </a:r>
            <a:r>
              <a:rPr lang="en-US" b="1" dirty="0"/>
              <a:t>data</a:t>
            </a:r>
            <a:r>
              <a:rPr lang="en-US" dirty="0"/>
              <a:t> </a:t>
            </a:r>
            <a:r>
              <a:rPr lang="en-US" dirty="0" smtClean="0"/>
              <a:t>processing applications.</a:t>
            </a:r>
          </a:p>
          <a:p>
            <a:r>
              <a:rPr lang="en-US" dirty="0" smtClean="0"/>
              <a:t>Extremely </a:t>
            </a:r>
            <a:r>
              <a:rPr lang="en-US" dirty="0"/>
              <a:t>large data sets that may be </a:t>
            </a:r>
            <a:r>
              <a:rPr lang="en-US" dirty="0" smtClean="0"/>
              <a:t>analyzed </a:t>
            </a:r>
            <a:r>
              <a:rPr lang="en-US" dirty="0"/>
              <a:t>computationally to reveal patterns, trends, and associations, especially relating to human </a:t>
            </a:r>
            <a:r>
              <a:rPr lang="en-US" dirty="0" smtClean="0"/>
              <a:t>behavior </a:t>
            </a:r>
            <a:r>
              <a:rPr lang="en-US" dirty="0"/>
              <a:t>and interactions.</a:t>
            </a: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32140" y="714356"/>
            <a:ext cx="7178592" cy="711218"/>
          </a:xfrm>
          <a:prstGeom prst="rect">
            <a:avLst/>
          </a:prstGeom>
        </p:spPr>
        <p:txBody>
          <a:bodyPr wrap="square" lIns="64261" tIns="32130" rIns="64261" bIns="32130">
            <a:spAutoFit/>
          </a:bodyPr>
          <a:lstStyle/>
          <a:p>
            <a:pPr lvl="0" algn="l"/>
            <a:r>
              <a:rPr lang="en-US" sz="4200" dirty="0">
                <a:solidFill>
                  <a:srgbClr val="AC6E42"/>
                </a:solidFill>
                <a:latin typeface="Gill Sans Light"/>
                <a:cs typeface="Gill Sans Light"/>
              </a:rPr>
              <a:t>customer insights/</a:t>
            </a:r>
            <a:r>
              <a:rPr lang="en-US" sz="4200" dirty="0" smtClean="0">
                <a:solidFill>
                  <a:srgbClr val="AC6E42"/>
                </a:solidFill>
                <a:latin typeface="Gill Sans Light"/>
                <a:cs typeface="Gill Sans Light"/>
              </a:rPr>
              <a:t>behavior</a:t>
            </a:r>
            <a:endParaRPr lang="en-US" sz="4200" dirty="0">
              <a:solidFill>
                <a:srgbClr val="AC6E42"/>
              </a:solidFill>
              <a:latin typeface="Gill Sans Light"/>
              <a:cs typeface="Gill Sans Light"/>
            </a:endParaRPr>
          </a:p>
        </p:txBody>
      </p:sp>
      <p:sp>
        <p:nvSpPr>
          <p:cNvPr id="6" name="TextBox 34"/>
          <p:cNvSpPr txBox="1">
            <a:spLocks noChangeArrowheads="1"/>
          </p:cNvSpPr>
          <p:nvPr/>
        </p:nvSpPr>
        <p:spPr bwMode="auto">
          <a:xfrm>
            <a:off x="4546701" y="702132"/>
            <a:ext cx="5397997" cy="658449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392" tIns="45697" rIns="91392" bIns="45697">
            <a:spAutoFit/>
          </a:bodyPr>
          <a:lstStyle>
            <a:lvl1pPr eaLnBrk="0" hangingPunct="0">
              <a:defRPr sz="5800">
                <a:solidFill>
                  <a:srgbClr val="000000"/>
                </a:solidFill>
                <a:latin typeface="Gill Sans" charset="0"/>
                <a:ea typeface="ヒラギノ角ゴ ProN W3" charset="0"/>
                <a:cs typeface="ヒラギノ角ゴ ProN W3" charset="0"/>
                <a:sym typeface="Gill Sans" charset="0"/>
              </a:defRPr>
            </a:lvl1pPr>
            <a:lvl2pPr marL="742950" indent="-285750" eaLnBrk="0" hangingPunct="0">
              <a:defRPr sz="5800">
                <a:solidFill>
                  <a:srgbClr val="000000"/>
                </a:solidFill>
                <a:latin typeface="Gill Sans" charset="0"/>
                <a:ea typeface="ヒラギノ角ゴ ProN W3" charset="0"/>
                <a:cs typeface="ヒラギノ角ゴ ProN W3" charset="0"/>
                <a:sym typeface="Gill Sans" charset="0"/>
              </a:defRPr>
            </a:lvl2pPr>
            <a:lvl3pPr marL="1143000" indent="-228600" eaLnBrk="0" hangingPunct="0">
              <a:defRPr sz="5800">
                <a:solidFill>
                  <a:srgbClr val="000000"/>
                </a:solidFill>
                <a:latin typeface="Gill Sans" charset="0"/>
                <a:ea typeface="ヒラギノ角ゴ ProN W3" charset="0"/>
                <a:cs typeface="ヒラギノ角ゴ ProN W3" charset="0"/>
                <a:sym typeface="Gill Sans" charset="0"/>
              </a:defRPr>
            </a:lvl3pPr>
            <a:lvl4pPr marL="1600200" indent="-228600" eaLnBrk="0" hangingPunct="0">
              <a:defRPr sz="5800">
                <a:solidFill>
                  <a:srgbClr val="000000"/>
                </a:solidFill>
                <a:latin typeface="Gill Sans" charset="0"/>
                <a:ea typeface="ヒラギノ角ゴ ProN W3" charset="0"/>
                <a:cs typeface="ヒラギノ角ゴ ProN W3" charset="0"/>
                <a:sym typeface="Gill Sans" charset="0"/>
              </a:defRPr>
            </a:lvl4pPr>
            <a:lvl5pPr marL="2057400" indent="-228600" eaLnBrk="0" hangingPunct="0">
              <a:defRPr sz="5800">
                <a:solidFill>
                  <a:srgbClr val="000000"/>
                </a:solidFill>
                <a:latin typeface="Gill Sans" charset="0"/>
                <a:ea typeface="ヒラギノ角ゴ ProN W3" charset="0"/>
                <a:cs typeface="ヒラギノ角ゴ ProN W3" charset="0"/>
                <a:sym typeface="Gill Sans" charset="0"/>
              </a:defRPr>
            </a:lvl5pPr>
            <a:lvl6pPr marL="2514600" indent="-228600" algn="ctr" eaLnBrk="0" fontAlgn="base" hangingPunct="0">
              <a:spcBef>
                <a:spcPct val="0"/>
              </a:spcBef>
              <a:spcAft>
                <a:spcPct val="0"/>
              </a:spcAft>
              <a:defRPr sz="5800">
                <a:solidFill>
                  <a:srgbClr val="000000"/>
                </a:solidFill>
                <a:latin typeface="Gill Sans" charset="0"/>
                <a:ea typeface="ヒラギノ角ゴ ProN W3" charset="0"/>
                <a:cs typeface="ヒラギノ角ゴ ProN W3" charset="0"/>
                <a:sym typeface="Gill Sans" charset="0"/>
              </a:defRPr>
            </a:lvl6pPr>
            <a:lvl7pPr marL="2971800" indent="-228600" algn="ctr" eaLnBrk="0" fontAlgn="base" hangingPunct="0">
              <a:spcBef>
                <a:spcPct val="0"/>
              </a:spcBef>
              <a:spcAft>
                <a:spcPct val="0"/>
              </a:spcAft>
              <a:defRPr sz="5800">
                <a:solidFill>
                  <a:srgbClr val="000000"/>
                </a:solidFill>
                <a:latin typeface="Gill Sans" charset="0"/>
                <a:ea typeface="ヒラギノ角ゴ ProN W3" charset="0"/>
                <a:cs typeface="ヒラギノ角ゴ ProN W3" charset="0"/>
                <a:sym typeface="Gill Sans" charset="0"/>
              </a:defRPr>
            </a:lvl7pPr>
            <a:lvl8pPr marL="3429000" indent="-228600" algn="ctr" eaLnBrk="0" fontAlgn="base" hangingPunct="0">
              <a:spcBef>
                <a:spcPct val="0"/>
              </a:spcBef>
              <a:spcAft>
                <a:spcPct val="0"/>
              </a:spcAft>
              <a:defRPr sz="5800">
                <a:solidFill>
                  <a:srgbClr val="000000"/>
                </a:solidFill>
                <a:latin typeface="Gill Sans" charset="0"/>
                <a:ea typeface="ヒラギノ角ゴ ProN W3" charset="0"/>
                <a:cs typeface="ヒラギノ角ゴ ProN W3" charset="0"/>
                <a:sym typeface="Gill Sans" charset="0"/>
              </a:defRPr>
            </a:lvl8pPr>
            <a:lvl9pPr marL="3886200" indent="-228600" algn="ctr" eaLnBrk="0" fontAlgn="base" hangingPunct="0">
              <a:spcBef>
                <a:spcPct val="0"/>
              </a:spcBef>
              <a:spcAft>
                <a:spcPct val="0"/>
              </a:spcAft>
              <a:defRPr sz="5800">
                <a:solidFill>
                  <a:srgbClr val="000000"/>
                </a:solidFill>
                <a:latin typeface="Gill Sans" charset="0"/>
                <a:ea typeface="ヒラギノ角ゴ ProN W3" charset="0"/>
                <a:cs typeface="ヒラギノ角ゴ ProN W3" charset="0"/>
                <a:sym typeface="Gill Sans" charset="0"/>
              </a:defRPr>
            </a:lvl9pPr>
          </a:lstStyle>
          <a:p>
            <a:pPr algn="r" eaLnBrk="1" hangingPunct="1"/>
            <a:r>
              <a:rPr lang="en-US" sz="42200" dirty="0" smtClean="0">
                <a:solidFill>
                  <a:schemeClr val="accent5">
                    <a:lumMod val="50000"/>
                  </a:schemeClr>
                </a:solidFill>
                <a:latin typeface="Cambria"/>
                <a:cs typeface="Cambria"/>
              </a:rPr>
              <a:t>3</a:t>
            </a:r>
            <a:endParaRPr lang="en-US" sz="42200" dirty="0">
              <a:solidFill>
                <a:schemeClr val="accent5">
                  <a:lumMod val="50000"/>
                </a:schemeClr>
              </a:solidFill>
              <a:latin typeface="Cambria"/>
              <a:cs typeface="Cambria"/>
            </a:endParaRPr>
          </a:p>
        </p:txBody>
      </p:sp>
      <p:pic>
        <p:nvPicPr>
          <p:cNvPr id="9" name="Picture 8" descr="Retail-Analytics-Wheel.png"/>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696487" y="1714491"/>
            <a:ext cx="5494773" cy="5000661"/>
          </a:xfrm>
          <a:prstGeom prst="rect">
            <a:avLst/>
          </a:prstGeom>
        </p:spPr>
      </p:pic>
    </p:spTree>
    <p:extLst>
      <p:ext uri="{BB962C8B-B14F-4D97-AF65-F5344CB8AC3E}">
        <p14:creationId xmlns="" xmlns:p14="http://schemas.microsoft.com/office/powerpoint/2010/main" val="2848302525"/>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APIs</a:t>
            </a:r>
            <a:endParaRPr lang="en-US" dirty="0"/>
          </a:p>
        </p:txBody>
      </p:sp>
      <p:sp>
        <p:nvSpPr>
          <p:cNvPr id="4" name="Slide Number Placeholder 3"/>
          <p:cNvSpPr>
            <a:spLocks noGrp="1"/>
          </p:cNvSpPr>
          <p:nvPr>
            <p:ph type="sldNum" sz="quarter" idx="12"/>
          </p:nvPr>
        </p:nvSpPr>
        <p:spPr/>
        <p:txBody>
          <a:bodyPr/>
          <a:lstStyle/>
          <a:p>
            <a:fld id="{5A0614AE-7DA6-4443-9A06-FA7BD7CD666D}" type="slidenum">
              <a:rPr lang="en-US" smtClean="0"/>
              <a:pPr/>
              <a:t>199</a:t>
            </a:fld>
            <a:endParaRPr lang="en-US" dirty="0"/>
          </a:p>
        </p:txBody>
      </p:sp>
      <p:sp>
        <p:nvSpPr>
          <p:cNvPr id="6" name="Rounded Rectangle 5"/>
          <p:cNvSpPr/>
          <p:nvPr/>
        </p:nvSpPr>
        <p:spPr>
          <a:xfrm>
            <a:off x="539750" y="1092200"/>
            <a:ext cx="8902700" cy="5043277"/>
          </a:xfrm>
          <a:prstGeom prst="roundRect">
            <a:avLst>
              <a:gd name="adj" fmla="val 3413"/>
            </a:avLst>
          </a:prstGeom>
          <a:solidFill>
            <a:schemeClr val="bg1"/>
          </a:solidFill>
          <a:ln>
            <a:solidFill>
              <a:schemeClr val="bg1">
                <a:lumMod val="65000"/>
              </a:schemeClr>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7" name="Content Placeholder 4"/>
          <p:cNvPicPr>
            <a:picLocks noGrp="1" noChangeAspect="1"/>
          </p:cNvPicPr>
          <p:nvPr>
            <p:ph idx="1"/>
          </p:nvPr>
        </p:nvPicPr>
        <p:blipFill>
          <a:blip r:embed="rId2">
            <a:extLst>
              <a:ext uri="{28A0092B-C50C-407E-A947-70E740481C1C}">
                <a14:useLocalDpi xmlns:a14="http://schemas.microsoft.com/office/drawing/2010/main" xmlns="" val="0"/>
              </a:ext>
            </a:extLst>
          </a:blip>
          <a:stretch>
            <a:fillRect/>
          </a:stretch>
        </p:blipFill>
        <p:spPr>
          <a:xfrm>
            <a:off x="1947638" y="1350857"/>
            <a:ext cx="6086924" cy="4525963"/>
          </a:xfrm>
          <a:ln>
            <a:solidFill>
              <a:schemeClr val="tx1"/>
            </a:solidFill>
          </a:ln>
        </p:spPr>
      </p:pic>
    </p:spTree>
  </p:cSld>
  <p:clrMapOvr>
    <a:masterClrMapping/>
  </p:clrMapOvr>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Output</a:t>
            </a:r>
            <a:endParaRPr lang="en-US" dirty="0"/>
          </a:p>
        </p:txBody>
      </p:sp>
      <p:sp>
        <p:nvSpPr>
          <p:cNvPr id="4" name="Slide Number Placeholder 3"/>
          <p:cNvSpPr>
            <a:spLocks noGrp="1"/>
          </p:cNvSpPr>
          <p:nvPr>
            <p:ph type="sldNum" sz="quarter" idx="12"/>
          </p:nvPr>
        </p:nvSpPr>
        <p:spPr/>
        <p:txBody>
          <a:bodyPr/>
          <a:lstStyle/>
          <a:p>
            <a:fld id="{5A0614AE-7DA6-4443-9A06-FA7BD7CD666D}" type="slidenum">
              <a:rPr lang="en-US" smtClean="0"/>
              <a:pPr/>
              <a:t>200</a:t>
            </a:fld>
            <a:endParaRPr lang="en-US" dirty="0"/>
          </a:p>
        </p:txBody>
      </p:sp>
      <p:sp>
        <p:nvSpPr>
          <p:cNvPr id="6" name="Rounded Rectangle 5"/>
          <p:cNvSpPr/>
          <p:nvPr/>
        </p:nvSpPr>
        <p:spPr>
          <a:xfrm>
            <a:off x="539750" y="1092200"/>
            <a:ext cx="8902700" cy="5043277"/>
          </a:xfrm>
          <a:prstGeom prst="roundRect">
            <a:avLst>
              <a:gd name="adj" fmla="val 3413"/>
            </a:avLst>
          </a:prstGeom>
          <a:solidFill>
            <a:schemeClr val="bg1"/>
          </a:solidFill>
          <a:ln>
            <a:solidFill>
              <a:schemeClr val="bg1">
                <a:lumMod val="65000"/>
              </a:schemeClr>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9" name="Content Placeholder 4"/>
          <p:cNvPicPr>
            <a:picLocks noGrp="1" noChangeAspect="1"/>
          </p:cNvPicPr>
          <p:nvPr>
            <p:ph idx="1"/>
          </p:nvPr>
        </p:nvPicPr>
        <p:blipFill>
          <a:blip r:embed="rId2">
            <a:extLst>
              <a:ext uri="{28A0092B-C50C-407E-A947-70E740481C1C}">
                <a14:useLocalDpi xmlns:a14="http://schemas.microsoft.com/office/drawing/2010/main" xmlns="" val="0"/>
              </a:ext>
            </a:extLst>
          </a:blip>
          <a:stretch>
            <a:fillRect/>
          </a:stretch>
        </p:blipFill>
        <p:spPr>
          <a:xfrm>
            <a:off x="948160" y="1350857"/>
            <a:ext cx="8085880" cy="4525963"/>
          </a:xfrm>
          <a:ln>
            <a:solidFill>
              <a:schemeClr val="tx1"/>
            </a:solidFill>
          </a:ln>
        </p:spPr>
      </p:pic>
    </p:spTree>
  </p:cSld>
  <p:clrMapOvr>
    <a:masterClrMapping/>
  </p:clrMapOvr>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Verify with </a:t>
            </a:r>
            <a:r>
              <a:rPr smtClean="0"/>
              <a:t>HDFS </a:t>
            </a:r>
            <a:r>
              <a:rPr lang="en-US" dirty="0" smtClean="0"/>
              <a:t>CONENTS</a:t>
            </a:r>
            <a:endParaRPr lang="en-US" dirty="0"/>
          </a:p>
        </p:txBody>
      </p:sp>
      <p:sp>
        <p:nvSpPr>
          <p:cNvPr id="4" name="Slide Number Placeholder 3"/>
          <p:cNvSpPr>
            <a:spLocks noGrp="1"/>
          </p:cNvSpPr>
          <p:nvPr>
            <p:ph type="sldNum" sz="quarter" idx="12"/>
          </p:nvPr>
        </p:nvSpPr>
        <p:spPr/>
        <p:txBody>
          <a:bodyPr/>
          <a:lstStyle/>
          <a:p>
            <a:fld id="{5A0614AE-7DA6-4443-9A06-FA7BD7CD666D}" type="slidenum">
              <a:rPr lang="en-US" smtClean="0"/>
              <a:pPr/>
              <a:t>201</a:t>
            </a:fld>
            <a:endParaRPr lang="en-US" dirty="0"/>
          </a:p>
        </p:txBody>
      </p:sp>
      <p:sp>
        <p:nvSpPr>
          <p:cNvPr id="6" name="Rounded Rectangle 5"/>
          <p:cNvSpPr/>
          <p:nvPr/>
        </p:nvSpPr>
        <p:spPr>
          <a:xfrm>
            <a:off x="539750" y="1092200"/>
            <a:ext cx="8902700" cy="5043277"/>
          </a:xfrm>
          <a:prstGeom prst="roundRect">
            <a:avLst>
              <a:gd name="adj" fmla="val 3413"/>
            </a:avLst>
          </a:prstGeom>
          <a:solidFill>
            <a:schemeClr val="bg1"/>
          </a:solidFill>
          <a:ln>
            <a:solidFill>
              <a:schemeClr val="bg1">
                <a:lumMod val="65000"/>
              </a:schemeClr>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8" name="Content Placeholder 4"/>
          <p:cNvPicPr>
            <a:picLocks noGrp="1" noChangeAspect="1"/>
          </p:cNvPicPr>
          <p:nvPr>
            <p:ph idx="1"/>
          </p:nvPr>
        </p:nvPicPr>
        <p:blipFill>
          <a:blip r:embed="rId2">
            <a:extLst>
              <a:ext uri="{28A0092B-C50C-407E-A947-70E740481C1C}">
                <a14:useLocalDpi xmlns:a14="http://schemas.microsoft.com/office/drawing/2010/main" xmlns="" val="0"/>
              </a:ext>
            </a:extLst>
          </a:blip>
          <a:stretch>
            <a:fillRect/>
          </a:stretch>
        </p:blipFill>
        <p:spPr>
          <a:xfrm>
            <a:off x="756149" y="2635624"/>
            <a:ext cx="8469902" cy="1956428"/>
          </a:xfrm>
        </p:spPr>
      </p:pic>
    </p:spTree>
  </p:cSld>
  <p:clrMapOvr>
    <a:masterClrMapping/>
  </p:clrMapOvr>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Seek</a:t>
            </a:r>
            <a:endParaRPr lang="en-US" dirty="0"/>
          </a:p>
        </p:txBody>
      </p:sp>
      <p:sp>
        <p:nvSpPr>
          <p:cNvPr id="3" name="Content Placeholder 2"/>
          <p:cNvSpPr>
            <a:spLocks noGrp="1"/>
          </p:cNvSpPr>
          <p:nvPr>
            <p:ph idx="1"/>
          </p:nvPr>
        </p:nvSpPr>
        <p:spPr/>
        <p:txBody>
          <a:bodyPr/>
          <a:lstStyle/>
          <a:p>
            <a:pPr lvl="1"/>
            <a:r>
              <a:rPr lang="en-US" dirty="0" smtClean="0"/>
              <a:t>Read from offset</a:t>
            </a:r>
          </a:p>
          <a:p>
            <a:pPr lvl="1"/>
            <a:endParaRPr lang="en-US" dirty="0"/>
          </a:p>
        </p:txBody>
      </p:sp>
      <p:sp>
        <p:nvSpPr>
          <p:cNvPr id="4" name="Slide Number Placeholder 3"/>
          <p:cNvSpPr>
            <a:spLocks noGrp="1"/>
          </p:cNvSpPr>
          <p:nvPr>
            <p:ph type="sldNum" sz="quarter" idx="12"/>
          </p:nvPr>
        </p:nvSpPr>
        <p:spPr/>
        <p:txBody>
          <a:bodyPr/>
          <a:lstStyle/>
          <a:p>
            <a:fld id="{5A0614AE-7DA6-4443-9A06-FA7BD7CD666D}" type="slidenum">
              <a:rPr lang="en-US" smtClean="0"/>
              <a:pPr/>
              <a:t>202</a:t>
            </a:fld>
            <a:endParaRPr lang="en-US" dirty="0"/>
          </a:p>
        </p:txBody>
      </p:sp>
    </p:spTree>
  </p:cSld>
  <p:clrMapOvr>
    <a:masterClrMapping/>
  </p:clrMapOvr>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Java </a:t>
            </a:r>
            <a:r>
              <a:rPr smtClean="0"/>
              <a:t>API</a:t>
            </a:r>
            <a:endParaRPr lang="en-US" dirty="0"/>
          </a:p>
        </p:txBody>
      </p:sp>
      <p:sp>
        <p:nvSpPr>
          <p:cNvPr id="3" name="Content Placeholder 2"/>
          <p:cNvSpPr>
            <a:spLocks noGrp="1"/>
          </p:cNvSpPr>
          <p:nvPr>
            <p:ph idx="1"/>
          </p:nvPr>
        </p:nvSpPr>
        <p:spPr/>
        <p:txBody>
          <a:bodyPr/>
          <a:lstStyle/>
          <a:p>
            <a:pPr lvl="1"/>
            <a:r>
              <a:rPr lang="en-US" dirty="0" smtClean="0">
                <a:hlinkClick r:id="rId2"/>
              </a:rPr>
              <a:t>http://hadoop.apache.org/docs/current/api/org/apache/hadoop/fs/FSDataInputStream.html</a:t>
            </a:r>
            <a:r>
              <a:rPr lang="en-US" dirty="0" smtClean="0"/>
              <a:t> </a:t>
            </a:r>
          </a:p>
        </p:txBody>
      </p:sp>
      <p:sp>
        <p:nvSpPr>
          <p:cNvPr id="4" name="Slide Number Placeholder 3"/>
          <p:cNvSpPr>
            <a:spLocks noGrp="1"/>
          </p:cNvSpPr>
          <p:nvPr>
            <p:ph type="sldNum" sz="quarter" idx="12"/>
          </p:nvPr>
        </p:nvSpPr>
        <p:spPr/>
        <p:txBody>
          <a:bodyPr/>
          <a:lstStyle/>
          <a:p>
            <a:fld id="{5A0614AE-7DA6-4443-9A06-FA7BD7CD666D}" type="slidenum">
              <a:rPr lang="en-US" smtClean="0"/>
              <a:pPr/>
              <a:t>203</a:t>
            </a:fld>
            <a:endParaRPr lang="en-US" dirty="0"/>
          </a:p>
        </p:txBody>
      </p:sp>
    </p:spTree>
  </p:cSld>
  <p:clrMapOvr>
    <a:masterClrMapping/>
  </p:clrMapOvr>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A0614AE-7DA6-4443-9A06-FA7BD7CD666D}" type="slidenum">
              <a:rPr lang="en-US" smtClean="0"/>
              <a:pPr/>
              <a:t>204</a:t>
            </a:fld>
            <a:endParaRPr lang="en-US" dirty="0"/>
          </a:p>
        </p:txBody>
      </p:sp>
      <p:sp>
        <p:nvSpPr>
          <p:cNvPr id="6" name="Rounded Rectangle 5"/>
          <p:cNvSpPr/>
          <p:nvPr/>
        </p:nvSpPr>
        <p:spPr>
          <a:xfrm>
            <a:off x="539750" y="1092200"/>
            <a:ext cx="8902700" cy="5043277"/>
          </a:xfrm>
          <a:prstGeom prst="roundRect">
            <a:avLst>
              <a:gd name="adj" fmla="val 3413"/>
            </a:avLst>
          </a:prstGeom>
          <a:solidFill>
            <a:schemeClr val="bg1"/>
          </a:solidFill>
          <a:ln>
            <a:solidFill>
              <a:schemeClr val="bg1">
                <a:lumMod val="65000"/>
              </a:schemeClr>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9" name="Content Placeholder 3"/>
          <p:cNvPicPr>
            <a:picLocks noGrp="1" noChangeAspect="1"/>
          </p:cNvPicPr>
          <p:nvPr>
            <p:ph idx="1"/>
          </p:nvPr>
        </p:nvPicPr>
        <p:blipFill>
          <a:blip r:embed="rId2">
            <a:extLst>
              <a:ext uri="{28A0092B-C50C-407E-A947-70E740481C1C}">
                <a14:useLocalDpi xmlns:a14="http://schemas.microsoft.com/office/drawing/2010/main" xmlns="" val="0"/>
              </a:ext>
            </a:extLst>
          </a:blip>
          <a:stretch>
            <a:fillRect/>
          </a:stretch>
        </p:blipFill>
        <p:spPr>
          <a:xfrm>
            <a:off x="1900238" y="1442138"/>
            <a:ext cx="6181725" cy="4343400"/>
          </a:xfrm>
          <a:ln>
            <a:solidFill>
              <a:schemeClr val="tx1"/>
            </a:solidFill>
          </a:ln>
        </p:spPr>
      </p:pic>
    </p:spTree>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A0614AE-7DA6-4443-9A06-FA7BD7CD666D}" type="slidenum">
              <a:rPr lang="en-US" smtClean="0"/>
              <a:pPr/>
              <a:t>205</a:t>
            </a:fld>
            <a:endParaRPr lang="en-US" dirty="0"/>
          </a:p>
        </p:txBody>
      </p:sp>
      <p:sp>
        <p:nvSpPr>
          <p:cNvPr id="6" name="Rounded Rectangle 5"/>
          <p:cNvSpPr/>
          <p:nvPr/>
        </p:nvSpPr>
        <p:spPr>
          <a:xfrm>
            <a:off x="539750" y="1092200"/>
            <a:ext cx="8902700" cy="5043277"/>
          </a:xfrm>
          <a:prstGeom prst="roundRect">
            <a:avLst>
              <a:gd name="adj" fmla="val 3413"/>
            </a:avLst>
          </a:prstGeom>
          <a:solidFill>
            <a:schemeClr val="bg1"/>
          </a:solidFill>
          <a:ln>
            <a:solidFill>
              <a:schemeClr val="bg1">
                <a:lumMod val="65000"/>
              </a:schemeClr>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8" name="Content Placeholder 4"/>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bwMode="gray">
          <a:xfrm>
            <a:off x="1986037" y="1350857"/>
            <a:ext cx="6010126" cy="4525963"/>
          </a:xfrm>
          <a:prstGeom prst="rect">
            <a:avLst/>
          </a:prstGeom>
          <a:ln>
            <a:solidFill>
              <a:schemeClr val="tx1"/>
            </a:solidFill>
          </a:ln>
        </p:spPr>
      </p:pic>
    </p:spTree>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Copy File</a:t>
            </a:r>
            <a:endParaRPr lang="en-US" dirty="0"/>
          </a:p>
        </p:txBody>
      </p:sp>
      <p:sp>
        <p:nvSpPr>
          <p:cNvPr id="4" name="Slide Number Placeholder 3"/>
          <p:cNvSpPr>
            <a:spLocks noGrp="1"/>
          </p:cNvSpPr>
          <p:nvPr>
            <p:ph type="sldNum" sz="quarter" idx="12"/>
          </p:nvPr>
        </p:nvSpPr>
        <p:spPr/>
        <p:txBody>
          <a:bodyPr/>
          <a:lstStyle/>
          <a:p>
            <a:fld id="{5A0614AE-7DA6-4443-9A06-FA7BD7CD666D}" type="slidenum">
              <a:rPr lang="en-US" smtClean="0"/>
              <a:pPr/>
              <a:t>206</a:t>
            </a:fld>
            <a:endParaRPr lang="en-US" dirty="0"/>
          </a:p>
        </p:txBody>
      </p:sp>
      <p:sp>
        <p:nvSpPr>
          <p:cNvPr id="6" name="Rounded Rectangle 5"/>
          <p:cNvSpPr/>
          <p:nvPr/>
        </p:nvSpPr>
        <p:spPr>
          <a:xfrm>
            <a:off x="539750" y="1092200"/>
            <a:ext cx="8902700" cy="5043277"/>
          </a:xfrm>
          <a:prstGeom prst="roundRect">
            <a:avLst>
              <a:gd name="adj" fmla="val 3413"/>
            </a:avLst>
          </a:prstGeom>
          <a:solidFill>
            <a:schemeClr val="bg1"/>
          </a:solidFill>
          <a:ln>
            <a:solidFill>
              <a:schemeClr val="bg1">
                <a:lumMod val="65000"/>
              </a:schemeClr>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7" name="Content Placeholder 3"/>
          <p:cNvPicPr>
            <a:picLocks noGrp="1" noChangeAspect="1"/>
          </p:cNvPicPr>
          <p:nvPr>
            <p:ph idx="1"/>
          </p:nvPr>
        </p:nvPicPr>
        <p:blipFill>
          <a:blip r:embed="rId2">
            <a:extLst>
              <a:ext uri="{28A0092B-C50C-407E-A947-70E740481C1C}">
                <a14:useLocalDpi xmlns:a14="http://schemas.microsoft.com/office/drawing/2010/main" xmlns="" val="0"/>
              </a:ext>
            </a:extLst>
          </a:blip>
          <a:stretch>
            <a:fillRect/>
          </a:stretch>
        </p:blipFill>
        <p:spPr>
          <a:xfrm>
            <a:off x="1725754" y="1350857"/>
            <a:ext cx="6530693" cy="4525963"/>
          </a:xfrm>
          <a:prstGeom prst="rect">
            <a:avLst/>
          </a:prstGeom>
          <a:ln>
            <a:solidFill>
              <a:schemeClr val="tx1"/>
            </a:solidFill>
          </a:ln>
        </p:spPr>
      </p:pic>
    </p:spTree>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A0614AE-7DA6-4443-9A06-FA7BD7CD666D}" type="slidenum">
              <a:rPr lang="en-US" smtClean="0"/>
              <a:pPr/>
              <a:t>207</a:t>
            </a:fld>
            <a:endParaRPr lang="en-US" dirty="0"/>
          </a:p>
        </p:txBody>
      </p:sp>
      <p:sp>
        <p:nvSpPr>
          <p:cNvPr id="6" name="Rounded Rectangle 5"/>
          <p:cNvSpPr/>
          <p:nvPr/>
        </p:nvSpPr>
        <p:spPr>
          <a:xfrm>
            <a:off x="539750" y="1092200"/>
            <a:ext cx="8902700" cy="5043277"/>
          </a:xfrm>
          <a:prstGeom prst="roundRect">
            <a:avLst>
              <a:gd name="adj" fmla="val 3413"/>
            </a:avLst>
          </a:prstGeom>
          <a:solidFill>
            <a:schemeClr val="bg1"/>
          </a:solidFill>
          <a:ln>
            <a:solidFill>
              <a:schemeClr val="bg1">
                <a:lumMod val="65000"/>
              </a:schemeClr>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9" name="Content Placeholder 5"/>
          <p:cNvPicPr>
            <a:picLocks noGrp="1" noChangeAspect="1"/>
          </p:cNvPicPr>
          <p:nvPr>
            <p:ph idx="1"/>
          </p:nvPr>
        </p:nvPicPr>
        <p:blipFill>
          <a:blip r:embed="rId2">
            <a:extLst>
              <a:ext uri="{28A0092B-C50C-407E-A947-70E740481C1C}">
                <a14:useLocalDpi xmlns:a14="http://schemas.microsoft.com/office/drawing/2010/main" xmlns="" val="0"/>
              </a:ext>
            </a:extLst>
          </a:blip>
          <a:stretch>
            <a:fillRect/>
          </a:stretch>
        </p:blipFill>
        <p:spPr>
          <a:xfrm>
            <a:off x="842192" y="2979977"/>
            <a:ext cx="8297816" cy="1267722"/>
          </a:xfrm>
        </p:spPr>
      </p:pic>
    </p:spTree>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Case Study Exercise</a:t>
            </a:r>
            <a:endParaRPr lang="en-US" dirty="0"/>
          </a:p>
        </p:txBody>
      </p:sp>
      <p:sp>
        <p:nvSpPr>
          <p:cNvPr id="3" name="Content Placeholder 2"/>
          <p:cNvSpPr>
            <a:spLocks noGrp="1"/>
          </p:cNvSpPr>
          <p:nvPr>
            <p:ph idx="1"/>
          </p:nvPr>
        </p:nvSpPr>
        <p:spPr/>
        <p:txBody>
          <a:bodyPr/>
          <a:lstStyle/>
          <a:p>
            <a:pPr lvl="1"/>
            <a:r>
              <a:rPr lang="en-US" dirty="0" smtClean="0"/>
              <a:t>STORAGE: Put the provided sample logs of airmobile in HDFS directory with name airmobile with java APIs.</a:t>
            </a:r>
          </a:p>
          <a:p>
            <a:pPr lvl="1"/>
            <a:r>
              <a:rPr lang="en-US" dirty="0" smtClean="0"/>
              <a:t>READ: Try to read the file using FS commands.</a:t>
            </a:r>
          </a:p>
          <a:p>
            <a:pPr lvl="1"/>
            <a:r>
              <a:rPr lang="en-US" dirty="0" smtClean="0"/>
              <a:t>The fields in the given file represent field following msidn= “&lt;subscriber Id&gt;”, databytes =“Bytes Downloaded“, city=“&lt;city”&gt;, sitevisited=“&lt;Site Visited”&gt;. For analysis write a Java program to find out subscribers and their corresponding downloaded bytes.</a:t>
            </a:r>
          </a:p>
        </p:txBody>
      </p:sp>
      <p:sp>
        <p:nvSpPr>
          <p:cNvPr id="4" name="Slide Number Placeholder 3"/>
          <p:cNvSpPr>
            <a:spLocks noGrp="1"/>
          </p:cNvSpPr>
          <p:nvPr>
            <p:ph type="sldNum" sz="quarter" idx="12"/>
          </p:nvPr>
        </p:nvSpPr>
        <p:spPr/>
        <p:txBody>
          <a:bodyPr/>
          <a:lstStyle/>
          <a:p>
            <a:fld id="{5A0614AE-7DA6-4443-9A06-FA7BD7CD666D}" type="slidenum">
              <a:rPr lang="en-US" smtClean="0"/>
              <a:pPr/>
              <a:t>208</a:t>
            </a:fld>
            <a:endParaRPr lang="en-US" dirty="0"/>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5"/>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bwMode="auto">
          <a:xfrm>
            <a:off x="3131350" y="3251382"/>
            <a:ext cx="1799332" cy="166092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 name="Picture 15"/>
          <p:cNvPicPr>
            <a:picLocks noChangeAspect="1"/>
          </p:cNvPicPr>
          <p:nvPr/>
        </p:nvPicPr>
        <p:blipFill>
          <a:blip r:embed="rId4">
            <a:extLst>
              <a:ext uri="{28A0092B-C50C-407E-A947-70E740481C1C}">
                <a14:useLocalDpi xmlns="" xmlns:a14="http://schemas.microsoft.com/office/drawing/2010/main" val="0"/>
              </a:ext>
            </a:extLst>
          </a:blip>
          <a:stretch>
            <a:fillRect/>
          </a:stretch>
        </p:blipFill>
        <p:spPr bwMode="auto">
          <a:xfrm>
            <a:off x="5494787" y="3251382"/>
            <a:ext cx="1799332" cy="166092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 name="Right Arrow 9"/>
          <p:cNvSpPr/>
          <p:nvPr/>
        </p:nvSpPr>
        <p:spPr bwMode="auto">
          <a:xfrm>
            <a:off x="4914361" y="3947904"/>
            <a:ext cx="654797" cy="267891"/>
          </a:xfrm>
          <a:prstGeom prst="rightArrow">
            <a:avLst>
              <a:gd name="adj1" fmla="val 50000"/>
              <a:gd name="adj2" fmla="val 132356"/>
            </a:avLst>
          </a:prstGeom>
          <a:solidFill>
            <a:schemeClr val="bg2">
              <a:lumMod val="60000"/>
              <a:lumOff val="40000"/>
            </a:schemeClr>
          </a:solidFill>
          <a:ln w="25400" cap="flat" cmpd="sng" algn="ctr">
            <a:noFill/>
            <a:prstDash val="solid"/>
            <a:round/>
            <a:headEnd type="none" w="med" len="med"/>
            <a:tailEnd type="none" w="med" len="med"/>
          </a:ln>
          <a:effectLst/>
          <a:extLst/>
        </p:spPr>
        <p:txBody>
          <a:bodyPr vert="horz" wrap="square" lIns="64267" tIns="32133" rIns="64267" bIns="32133" numCol="1" rtlCol="0" anchor="t" anchorCtr="0" compatLnSpc="1">
            <a:prstTxWarp prst="textNoShape">
              <a:avLst/>
            </a:prstTxWarp>
          </a:bodyPr>
          <a:lstStyle/>
          <a:p>
            <a:pPr defTabSz="642684"/>
            <a:endParaRPr lang="en-US" dirty="0"/>
          </a:p>
        </p:txBody>
      </p:sp>
      <p:sp>
        <p:nvSpPr>
          <p:cNvPr id="22" name="Right Arrow 21"/>
          <p:cNvSpPr/>
          <p:nvPr/>
        </p:nvSpPr>
        <p:spPr bwMode="auto">
          <a:xfrm rot="1758220">
            <a:off x="1728972" y="3390215"/>
            <a:ext cx="1420751" cy="293412"/>
          </a:xfrm>
          <a:prstGeom prst="rightArrow">
            <a:avLst>
              <a:gd name="adj1" fmla="val 50000"/>
              <a:gd name="adj2" fmla="val 132356"/>
            </a:avLst>
          </a:prstGeom>
          <a:solidFill>
            <a:schemeClr val="bg2">
              <a:lumMod val="60000"/>
              <a:lumOff val="40000"/>
            </a:schemeClr>
          </a:solidFill>
          <a:ln w="25400" cap="flat" cmpd="sng" algn="ctr">
            <a:noFill/>
            <a:prstDash val="solid"/>
            <a:round/>
            <a:headEnd type="none" w="med" len="med"/>
            <a:tailEnd type="none" w="med" len="med"/>
          </a:ln>
          <a:effectLst/>
          <a:extLst/>
        </p:spPr>
        <p:txBody>
          <a:bodyPr vert="horz" wrap="square" lIns="64267" tIns="32133" rIns="64267" bIns="32133" numCol="1" rtlCol="0" anchor="t" anchorCtr="0" compatLnSpc="1">
            <a:prstTxWarp prst="textNoShape">
              <a:avLst/>
            </a:prstTxWarp>
          </a:bodyPr>
          <a:lstStyle/>
          <a:p>
            <a:pPr defTabSz="642684"/>
            <a:endParaRPr lang="en-US" dirty="0"/>
          </a:p>
        </p:txBody>
      </p:sp>
      <p:sp>
        <p:nvSpPr>
          <p:cNvPr id="25" name="Right Arrow 24"/>
          <p:cNvSpPr/>
          <p:nvPr/>
        </p:nvSpPr>
        <p:spPr bwMode="auto">
          <a:xfrm rot="19799429">
            <a:off x="1726343" y="4372676"/>
            <a:ext cx="1420751" cy="293412"/>
          </a:xfrm>
          <a:prstGeom prst="rightArrow">
            <a:avLst>
              <a:gd name="adj1" fmla="val 50000"/>
              <a:gd name="adj2" fmla="val 132356"/>
            </a:avLst>
          </a:prstGeom>
          <a:solidFill>
            <a:schemeClr val="bg2">
              <a:lumMod val="60000"/>
              <a:lumOff val="40000"/>
            </a:schemeClr>
          </a:solidFill>
          <a:ln w="25400" cap="flat" cmpd="sng" algn="ctr">
            <a:noFill/>
            <a:prstDash val="solid"/>
            <a:round/>
            <a:headEnd type="none" w="med" len="med"/>
            <a:tailEnd type="none" w="med" len="med"/>
          </a:ln>
          <a:effectLst/>
          <a:extLst/>
        </p:spPr>
        <p:txBody>
          <a:bodyPr vert="horz" wrap="square" lIns="64267" tIns="32133" rIns="64267" bIns="32133" numCol="1" rtlCol="0" anchor="t" anchorCtr="0" compatLnSpc="1">
            <a:prstTxWarp prst="textNoShape">
              <a:avLst/>
            </a:prstTxWarp>
          </a:bodyPr>
          <a:lstStyle/>
          <a:p>
            <a:pPr defTabSz="642684"/>
            <a:endParaRPr lang="en-US" dirty="0"/>
          </a:p>
        </p:txBody>
      </p:sp>
      <p:sp>
        <p:nvSpPr>
          <p:cNvPr id="17" name="Rectangle 16"/>
          <p:cNvSpPr/>
          <p:nvPr/>
        </p:nvSpPr>
        <p:spPr>
          <a:xfrm>
            <a:off x="4383111" y="2545919"/>
            <a:ext cx="1889886" cy="495781"/>
          </a:xfrm>
          <a:prstGeom prst="rect">
            <a:avLst/>
          </a:prstGeom>
        </p:spPr>
        <p:txBody>
          <a:bodyPr wrap="none" lIns="64267" tIns="32133" rIns="64267" bIns="32133">
            <a:spAutoFit/>
          </a:bodyPr>
          <a:lstStyle/>
          <a:p>
            <a:pPr defTabSz="642717"/>
            <a:r>
              <a:rPr lang="en-US" sz="2800" dirty="0" smtClean="0">
                <a:solidFill>
                  <a:srgbClr val="AC6E42"/>
                </a:solidFill>
                <a:latin typeface="Gill Sans Light" charset="0"/>
                <a:cs typeface="Gill Sans Light" charset="0"/>
              </a:rPr>
              <a:t>ingest data</a:t>
            </a:r>
            <a:endParaRPr lang="en-US" sz="2800" dirty="0">
              <a:solidFill>
                <a:srgbClr val="AC6E42"/>
              </a:solidFill>
              <a:latin typeface="Gill Sans Light" charset="0"/>
              <a:cs typeface="Gill Sans Light" charset="0"/>
            </a:endParaRPr>
          </a:p>
        </p:txBody>
      </p:sp>
      <p:cxnSp>
        <p:nvCxnSpPr>
          <p:cNvPr id="27" name="Curved Connector 26"/>
          <p:cNvCxnSpPr/>
          <p:nvPr/>
        </p:nvCxnSpPr>
        <p:spPr bwMode="auto">
          <a:xfrm flipH="1">
            <a:off x="4624145" y="3048619"/>
            <a:ext cx="580429" cy="482203"/>
          </a:xfrm>
          <a:prstGeom prst="straightConnector1">
            <a:avLst/>
          </a:prstGeom>
          <a:solidFill>
            <a:schemeClr val="accent1"/>
          </a:solidFill>
          <a:ln w="25400" cap="flat" cmpd="sng" algn="ctr">
            <a:solidFill>
              <a:srgbClr val="8C4F2A"/>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18" name="Right Arrow 17"/>
          <p:cNvSpPr/>
          <p:nvPr/>
        </p:nvSpPr>
        <p:spPr bwMode="auto">
          <a:xfrm>
            <a:off x="7277798" y="3947904"/>
            <a:ext cx="654797" cy="267891"/>
          </a:xfrm>
          <a:prstGeom prst="rightArrow">
            <a:avLst>
              <a:gd name="adj1" fmla="val 50000"/>
              <a:gd name="adj2" fmla="val 132356"/>
            </a:avLst>
          </a:prstGeom>
          <a:solidFill>
            <a:schemeClr val="bg2">
              <a:lumMod val="60000"/>
              <a:lumOff val="40000"/>
            </a:schemeClr>
          </a:solidFill>
          <a:ln w="25400" cap="flat" cmpd="sng" algn="ctr">
            <a:noFill/>
            <a:prstDash val="solid"/>
            <a:round/>
            <a:headEnd type="none" w="med" len="med"/>
            <a:tailEnd type="none" w="med" len="med"/>
          </a:ln>
          <a:effectLst/>
          <a:extLst/>
        </p:spPr>
        <p:txBody>
          <a:bodyPr vert="horz" wrap="square" lIns="64267" tIns="32133" rIns="64267" bIns="32133" numCol="1" rtlCol="0" anchor="t" anchorCtr="0" compatLnSpc="1">
            <a:prstTxWarp prst="textNoShape">
              <a:avLst/>
            </a:prstTxWarp>
          </a:bodyPr>
          <a:lstStyle/>
          <a:p>
            <a:pPr defTabSz="642684"/>
            <a:endParaRPr lang="en-US" dirty="0"/>
          </a:p>
        </p:txBody>
      </p:sp>
      <p:pic>
        <p:nvPicPr>
          <p:cNvPr id="21" name="Picture 15"/>
          <p:cNvPicPr>
            <a:picLocks noChangeAspect="1"/>
          </p:cNvPicPr>
          <p:nvPr/>
        </p:nvPicPr>
        <p:blipFill>
          <a:blip r:embed="rId5">
            <a:extLst>
              <a:ext uri="{28A0092B-C50C-407E-A947-70E740481C1C}">
                <a14:useLocalDpi xmlns="" xmlns:a14="http://schemas.microsoft.com/office/drawing/2010/main" val="0"/>
              </a:ext>
            </a:extLst>
          </a:blip>
          <a:stretch>
            <a:fillRect/>
          </a:stretch>
        </p:blipFill>
        <p:spPr bwMode="auto">
          <a:xfrm>
            <a:off x="7932593" y="3251382"/>
            <a:ext cx="1799332" cy="166092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8" name="Rectangle 57"/>
          <p:cNvSpPr/>
          <p:nvPr/>
        </p:nvSpPr>
        <p:spPr>
          <a:xfrm>
            <a:off x="6518118" y="2116305"/>
            <a:ext cx="2749096" cy="926668"/>
          </a:xfrm>
          <a:prstGeom prst="rect">
            <a:avLst/>
          </a:prstGeom>
        </p:spPr>
        <p:txBody>
          <a:bodyPr wrap="none" lIns="64267" tIns="32133" rIns="64267" bIns="32133">
            <a:spAutoFit/>
          </a:bodyPr>
          <a:lstStyle/>
          <a:p>
            <a:pPr defTabSz="642717"/>
            <a:r>
              <a:rPr lang="en-US" sz="2800" dirty="0" smtClean="0">
                <a:solidFill>
                  <a:srgbClr val="AC6E42"/>
                </a:solidFill>
                <a:latin typeface="Gill Sans Light" charset="0"/>
                <a:cs typeface="Gill Sans Light" charset="0"/>
              </a:rPr>
              <a:t>customer insight</a:t>
            </a:r>
          </a:p>
          <a:p>
            <a:pPr defTabSz="642717"/>
            <a:r>
              <a:rPr lang="en-US" sz="2800" dirty="0" smtClean="0">
                <a:solidFill>
                  <a:srgbClr val="AC6E42"/>
                </a:solidFill>
                <a:latin typeface="Gill Sans Light" charset="0"/>
                <a:cs typeface="Gill Sans Light" charset="0"/>
              </a:rPr>
              <a:t>reports</a:t>
            </a:r>
            <a:endParaRPr lang="en-US" sz="2800" dirty="0">
              <a:solidFill>
                <a:srgbClr val="AC6E42"/>
              </a:solidFill>
              <a:latin typeface="Gill Sans Light" charset="0"/>
              <a:cs typeface="Gill Sans Light" charset="0"/>
            </a:endParaRPr>
          </a:p>
        </p:txBody>
      </p:sp>
      <p:cxnSp>
        <p:nvCxnSpPr>
          <p:cNvPr id="59" name="Curved Connector 26"/>
          <p:cNvCxnSpPr/>
          <p:nvPr/>
        </p:nvCxnSpPr>
        <p:spPr bwMode="auto">
          <a:xfrm>
            <a:off x="7728058" y="3055341"/>
            <a:ext cx="535194" cy="428626"/>
          </a:xfrm>
          <a:prstGeom prst="straightConnector1">
            <a:avLst/>
          </a:prstGeom>
          <a:solidFill>
            <a:schemeClr val="accent1"/>
          </a:solidFill>
          <a:ln w="25400" cap="flat" cmpd="sng" algn="ctr">
            <a:solidFill>
              <a:srgbClr val="8C4F2A"/>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60" name="Rectangle 59"/>
          <p:cNvSpPr/>
          <p:nvPr/>
        </p:nvSpPr>
        <p:spPr>
          <a:xfrm>
            <a:off x="6223698" y="5230967"/>
            <a:ext cx="2811614" cy="926668"/>
          </a:xfrm>
          <a:prstGeom prst="rect">
            <a:avLst/>
          </a:prstGeom>
        </p:spPr>
        <p:txBody>
          <a:bodyPr wrap="none" lIns="64267" tIns="32133" rIns="64267" bIns="32133">
            <a:spAutoFit/>
          </a:bodyPr>
          <a:lstStyle/>
          <a:p>
            <a:pPr defTabSz="642717"/>
            <a:r>
              <a:rPr lang="en-US" sz="2800" dirty="0" smtClean="0">
                <a:solidFill>
                  <a:srgbClr val="AC6E42"/>
                </a:solidFill>
                <a:latin typeface="Gill Sans Light" charset="0"/>
                <a:cs typeface="Gill Sans Light" charset="0"/>
              </a:rPr>
              <a:t>shopping pattern</a:t>
            </a:r>
          </a:p>
          <a:p>
            <a:pPr defTabSz="642717"/>
            <a:r>
              <a:rPr lang="en-US" sz="2800" dirty="0" smtClean="0">
                <a:solidFill>
                  <a:srgbClr val="AC6E42"/>
                </a:solidFill>
                <a:latin typeface="Gill Sans Light" charset="0"/>
                <a:cs typeface="Gill Sans Light" charset="0"/>
              </a:rPr>
              <a:t>recognition</a:t>
            </a:r>
            <a:endParaRPr lang="en-US" sz="2800" dirty="0">
              <a:solidFill>
                <a:srgbClr val="AC6E42"/>
              </a:solidFill>
              <a:latin typeface="Gill Sans Light" charset="0"/>
              <a:cs typeface="Gill Sans Light" charset="0"/>
            </a:endParaRPr>
          </a:p>
        </p:txBody>
      </p:sp>
      <p:cxnSp>
        <p:nvCxnSpPr>
          <p:cNvPr id="61" name="Curved Connector 26"/>
          <p:cNvCxnSpPr/>
          <p:nvPr/>
        </p:nvCxnSpPr>
        <p:spPr bwMode="auto">
          <a:xfrm>
            <a:off x="6568089" y="4868921"/>
            <a:ext cx="535194" cy="428626"/>
          </a:xfrm>
          <a:prstGeom prst="straightConnector1">
            <a:avLst/>
          </a:prstGeom>
          <a:solidFill>
            <a:schemeClr val="accent1"/>
          </a:solidFill>
          <a:ln w="25400" cap="flat" cmpd="sng" algn="ctr">
            <a:solidFill>
              <a:srgbClr val="8C4F2A"/>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3" name="TextBox 2"/>
          <p:cNvSpPr txBox="1"/>
          <p:nvPr/>
        </p:nvSpPr>
        <p:spPr>
          <a:xfrm>
            <a:off x="888592" y="2336170"/>
            <a:ext cx="1505851" cy="877159"/>
          </a:xfrm>
          <a:prstGeom prst="rect">
            <a:avLst/>
          </a:prstGeom>
          <a:noFill/>
        </p:spPr>
        <p:txBody>
          <a:bodyPr wrap="none" lIns="91435" tIns="45718" rIns="91435" bIns="45718" rtlCol="0">
            <a:spAutoFit/>
          </a:bodyPr>
          <a:lstStyle/>
          <a:p>
            <a:r>
              <a:rPr lang="en-US" sz="1700" dirty="0" smtClean="0">
                <a:solidFill>
                  <a:schemeClr val="tx2">
                    <a:lumMod val="50000"/>
                    <a:lumOff val="50000"/>
                  </a:schemeClr>
                </a:solidFill>
                <a:cs typeface="Arial"/>
              </a:rPr>
              <a:t>Demographics,</a:t>
            </a:r>
          </a:p>
          <a:p>
            <a:r>
              <a:rPr lang="en-US" sz="1700" dirty="0" smtClean="0">
                <a:solidFill>
                  <a:schemeClr val="tx2">
                    <a:lumMod val="50000"/>
                    <a:lumOff val="50000"/>
                  </a:schemeClr>
                </a:solidFill>
                <a:cs typeface="Arial"/>
              </a:rPr>
              <a:t>Geography,</a:t>
            </a:r>
          </a:p>
          <a:p>
            <a:r>
              <a:rPr lang="en-US" sz="1700" dirty="0" smtClean="0">
                <a:solidFill>
                  <a:schemeClr val="tx2">
                    <a:lumMod val="50000"/>
                    <a:lumOff val="50000"/>
                  </a:schemeClr>
                </a:solidFill>
                <a:cs typeface="Arial"/>
              </a:rPr>
              <a:t>Web Data, etc.</a:t>
            </a:r>
            <a:endParaRPr lang="en-US" sz="1700" dirty="0"/>
          </a:p>
        </p:txBody>
      </p:sp>
      <p:sp>
        <p:nvSpPr>
          <p:cNvPr id="5" name="Rectangle 4"/>
          <p:cNvSpPr/>
          <p:nvPr/>
        </p:nvSpPr>
        <p:spPr>
          <a:xfrm>
            <a:off x="998072" y="4907803"/>
            <a:ext cx="1449489" cy="615549"/>
          </a:xfrm>
          <a:prstGeom prst="rect">
            <a:avLst/>
          </a:prstGeom>
        </p:spPr>
        <p:txBody>
          <a:bodyPr wrap="none" lIns="91435" tIns="45718" rIns="91435" bIns="45718">
            <a:spAutoFit/>
          </a:bodyPr>
          <a:lstStyle/>
          <a:p>
            <a:r>
              <a:rPr lang="en-US" sz="1700" dirty="0" smtClean="0">
                <a:solidFill>
                  <a:schemeClr val="tx2">
                    <a:lumMod val="50000"/>
                    <a:lumOff val="50000"/>
                  </a:schemeClr>
                </a:solidFill>
                <a:cs typeface="Arial"/>
              </a:rPr>
              <a:t>Point Of Sale</a:t>
            </a:r>
            <a:endParaRPr lang="en-US" sz="1700" dirty="0">
              <a:solidFill>
                <a:schemeClr val="tx2">
                  <a:lumMod val="50000"/>
                  <a:lumOff val="50000"/>
                </a:schemeClr>
              </a:solidFill>
              <a:cs typeface="Arial"/>
            </a:endParaRPr>
          </a:p>
          <a:p>
            <a:r>
              <a:rPr lang="en-US" sz="1700" dirty="0" smtClean="0">
                <a:solidFill>
                  <a:schemeClr val="tx2">
                    <a:lumMod val="50000"/>
                    <a:lumOff val="50000"/>
                  </a:schemeClr>
                </a:solidFill>
                <a:cs typeface="Arial"/>
              </a:rPr>
              <a:t>Purchase Data</a:t>
            </a:r>
            <a:endParaRPr lang="en-US" sz="1700" dirty="0"/>
          </a:p>
        </p:txBody>
      </p:sp>
      <p:pic>
        <p:nvPicPr>
          <p:cNvPr id="7" name="Picture 6" descr="globe-lrg.png"/>
          <p:cNvPicPr>
            <a:picLocks noChangeAspect="1"/>
          </p:cNvPicPr>
          <p:nvPr/>
        </p:nvPicPr>
        <p:blipFill>
          <a:blip r:embed="rId6">
            <a:extLst>
              <a:ext uri="{28A0092B-C50C-407E-A947-70E740481C1C}">
                <a14:useLocalDpi xmlns="" xmlns:a14="http://schemas.microsoft.com/office/drawing/2010/main" val="0"/>
              </a:ext>
            </a:extLst>
          </a:blip>
          <a:stretch>
            <a:fillRect/>
          </a:stretch>
        </p:blipFill>
        <p:spPr>
          <a:xfrm>
            <a:off x="135436" y="2429464"/>
            <a:ext cx="799343" cy="737855"/>
          </a:xfrm>
          <a:prstGeom prst="rect">
            <a:avLst/>
          </a:prstGeom>
        </p:spPr>
      </p:pic>
      <p:pic>
        <p:nvPicPr>
          <p:cNvPr id="8" name="Picture 7" descr="database-lrg.png"/>
          <p:cNvPicPr>
            <a:picLocks noChangeAspect="1"/>
          </p:cNvPicPr>
          <p:nvPr/>
        </p:nvPicPr>
        <p:blipFill>
          <a:blip r:embed="rId7" cstate="print">
            <a:extLst>
              <a:ext uri="{28A0092B-C50C-407E-A947-70E740481C1C}">
                <a14:useLocalDpi xmlns="" xmlns:a14="http://schemas.microsoft.com/office/drawing/2010/main" val="0"/>
              </a:ext>
            </a:extLst>
          </a:blip>
          <a:stretch>
            <a:fillRect/>
          </a:stretch>
        </p:blipFill>
        <p:spPr>
          <a:xfrm>
            <a:off x="161153" y="4845184"/>
            <a:ext cx="810880" cy="748505"/>
          </a:xfrm>
          <a:prstGeom prst="rect">
            <a:avLst/>
          </a:prstGeom>
        </p:spPr>
      </p:pic>
      <p:pic>
        <p:nvPicPr>
          <p:cNvPr id="9" name="Picture 8"/>
          <p:cNvPicPr>
            <a:picLocks noChangeAspect="1"/>
          </p:cNvPicPr>
          <p:nvPr/>
        </p:nvPicPr>
        <p:blipFill>
          <a:blip r:embed="rId8"/>
          <a:stretch>
            <a:fillRect/>
          </a:stretch>
        </p:blipFill>
        <p:spPr>
          <a:xfrm>
            <a:off x="1992810" y="267891"/>
            <a:ext cx="1596181" cy="1473398"/>
          </a:xfrm>
          <a:prstGeom prst="rect">
            <a:avLst/>
          </a:prstGeom>
        </p:spPr>
      </p:pic>
      <p:sp>
        <p:nvSpPr>
          <p:cNvPr id="23" name="TextBox 22"/>
          <p:cNvSpPr txBox="1"/>
          <p:nvPr/>
        </p:nvSpPr>
        <p:spPr>
          <a:xfrm>
            <a:off x="196105" y="160734"/>
            <a:ext cx="1325746" cy="372664"/>
          </a:xfrm>
          <a:prstGeom prst="rect">
            <a:avLst/>
          </a:prstGeom>
          <a:noFill/>
        </p:spPr>
        <p:txBody>
          <a:bodyPr wrap="none" lIns="64261" tIns="32130" rIns="64261" bIns="32130" rtlCol="0">
            <a:spAutoFit/>
          </a:bodyPr>
          <a:lstStyle/>
          <a:p>
            <a:r>
              <a:rPr lang="en-US" sz="2000" b="1" dirty="0" smtClean="0"/>
              <a:t>#5usecases</a:t>
            </a:r>
            <a:endParaRPr lang="en-US" sz="2000" b="1" dirty="0"/>
          </a:p>
        </p:txBody>
      </p:sp>
      <p:sp>
        <p:nvSpPr>
          <p:cNvPr id="24" name="Rectangle 23"/>
          <p:cNvSpPr/>
          <p:nvPr/>
        </p:nvSpPr>
        <p:spPr>
          <a:xfrm>
            <a:off x="3812267" y="1227065"/>
            <a:ext cx="4615040" cy="541974"/>
          </a:xfrm>
          <a:prstGeom prst="rect">
            <a:avLst/>
          </a:prstGeom>
        </p:spPr>
        <p:txBody>
          <a:bodyPr wrap="none" lIns="64291" tIns="32146" rIns="64291" bIns="32146">
            <a:spAutoFit/>
          </a:bodyPr>
          <a:lstStyle/>
          <a:p>
            <a:r>
              <a:rPr lang="en-US" sz="3100" b="1" i="1" dirty="0" smtClean="0">
                <a:solidFill>
                  <a:srgbClr val="AC6E42"/>
                </a:solidFill>
                <a:latin typeface="Gill Sans Light" charset="0"/>
                <a:cs typeface="Gill Sans Light" charset="0"/>
              </a:rPr>
              <a:t>customer segmentation</a:t>
            </a:r>
            <a:endParaRPr lang="en-US" sz="3100" b="1" i="1" dirty="0"/>
          </a:p>
        </p:txBody>
      </p:sp>
    </p:spTree>
    <p:extLst>
      <p:ext uri="{BB962C8B-B14F-4D97-AF65-F5344CB8AC3E}">
        <p14:creationId xmlns="" xmlns:p14="http://schemas.microsoft.com/office/powerpoint/2010/main" val="3537881947"/>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Next Agenda</a:t>
            </a:r>
            <a:endParaRPr lang="en-US" dirty="0"/>
          </a:p>
        </p:txBody>
      </p:sp>
      <p:sp>
        <p:nvSpPr>
          <p:cNvPr id="3" name="Content Placeholder 2"/>
          <p:cNvSpPr>
            <a:spLocks noGrp="1"/>
          </p:cNvSpPr>
          <p:nvPr>
            <p:ph idx="1"/>
          </p:nvPr>
        </p:nvSpPr>
        <p:spPr/>
        <p:txBody>
          <a:bodyPr/>
          <a:lstStyle/>
          <a:p>
            <a:pPr lvl="1"/>
            <a:r>
              <a:rPr lang="en-US" dirty="0" smtClean="0"/>
              <a:t>Next we will try to find out how the same Java program implemented in last exercise can be done with Map Reduce.</a:t>
            </a:r>
          </a:p>
        </p:txBody>
      </p:sp>
      <p:sp>
        <p:nvSpPr>
          <p:cNvPr id="4" name="Slide Number Placeholder 3"/>
          <p:cNvSpPr>
            <a:spLocks noGrp="1"/>
          </p:cNvSpPr>
          <p:nvPr>
            <p:ph type="sldNum" sz="quarter" idx="12"/>
          </p:nvPr>
        </p:nvSpPr>
        <p:spPr/>
        <p:txBody>
          <a:bodyPr/>
          <a:lstStyle/>
          <a:p>
            <a:fld id="{5A0614AE-7DA6-4443-9A06-FA7BD7CD666D}" type="slidenum">
              <a:rPr lang="en-US" smtClean="0"/>
              <a:pPr/>
              <a:t>209</a:t>
            </a:fld>
            <a:endParaRPr lang="en-US" dirty="0"/>
          </a:p>
        </p:txBody>
      </p:sp>
    </p:spTree>
  </p:cSld>
  <p:clrMapOvr>
    <a:masterClrMapping/>
  </p:clrMapOvr>
  <p:timing>
    <p:tnLst>
      <p:par>
        <p:cT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99778" y="933728"/>
            <a:ext cx="7371457" cy="1357549"/>
          </a:xfrm>
          <a:prstGeom prst="rect">
            <a:avLst/>
          </a:prstGeom>
        </p:spPr>
        <p:txBody>
          <a:bodyPr wrap="square" lIns="64261" tIns="32130" rIns="64261" bIns="32130">
            <a:spAutoFit/>
          </a:bodyPr>
          <a:lstStyle/>
          <a:p>
            <a:pPr lvl="0" algn="l"/>
            <a:r>
              <a:rPr lang="en-US" sz="4200" dirty="0">
                <a:solidFill>
                  <a:srgbClr val="AC6E42"/>
                </a:solidFill>
                <a:latin typeface="Gill Sans Light"/>
                <a:cs typeface="Gill Sans Light"/>
              </a:rPr>
              <a:t>targeted marketing and </a:t>
            </a:r>
            <a:r>
              <a:rPr lang="en-US" sz="4200" dirty="0" smtClean="0">
                <a:solidFill>
                  <a:srgbClr val="AC6E42"/>
                </a:solidFill>
                <a:latin typeface="Gill Sans Light"/>
                <a:cs typeface="Gill Sans Light"/>
              </a:rPr>
              <a:t>personalization</a:t>
            </a:r>
            <a:endParaRPr lang="en-US" sz="4200" dirty="0">
              <a:solidFill>
                <a:srgbClr val="AC6E42"/>
              </a:solidFill>
              <a:latin typeface="Gill Sans Light"/>
              <a:cs typeface="Gill Sans Light"/>
            </a:endParaRPr>
          </a:p>
        </p:txBody>
      </p:sp>
      <p:sp>
        <p:nvSpPr>
          <p:cNvPr id="6" name="TextBox 34"/>
          <p:cNvSpPr txBox="1">
            <a:spLocks noChangeArrowheads="1"/>
          </p:cNvSpPr>
          <p:nvPr/>
        </p:nvSpPr>
        <p:spPr bwMode="auto">
          <a:xfrm>
            <a:off x="4546701" y="702132"/>
            <a:ext cx="5397997" cy="658449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392" tIns="45697" rIns="91392" bIns="45697">
            <a:spAutoFit/>
          </a:bodyPr>
          <a:lstStyle>
            <a:lvl1pPr eaLnBrk="0" hangingPunct="0">
              <a:defRPr sz="5800">
                <a:solidFill>
                  <a:srgbClr val="000000"/>
                </a:solidFill>
                <a:latin typeface="Gill Sans" charset="0"/>
                <a:ea typeface="ヒラギノ角ゴ ProN W3" charset="0"/>
                <a:cs typeface="ヒラギノ角ゴ ProN W3" charset="0"/>
                <a:sym typeface="Gill Sans" charset="0"/>
              </a:defRPr>
            </a:lvl1pPr>
            <a:lvl2pPr marL="742950" indent="-285750" eaLnBrk="0" hangingPunct="0">
              <a:defRPr sz="5800">
                <a:solidFill>
                  <a:srgbClr val="000000"/>
                </a:solidFill>
                <a:latin typeface="Gill Sans" charset="0"/>
                <a:ea typeface="ヒラギノ角ゴ ProN W3" charset="0"/>
                <a:cs typeface="ヒラギノ角ゴ ProN W3" charset="0"/>
                <a:sym typeface="Gill Sans" charset="0"/>
              </a:defRPr>
            </a:lvl2pPr>
            <a:lvl3pPr marL="1143000" indent="-228600" eaLnBrk="0" hangingPunct="0">
              <a:defRPr sz="5800">
                <a:solidFill>
                  <a:srgbClr val="000000"/>
                </a:solidFill>
                <a:latin typeface="Gill Sans" charset="0"/>
                <a:ea typeface="ヒラギノ角ゴ ProN W3" charset="0"/>
                <a:cs typeface="ヒラギノ角ゴ ProN W3" charset="0"/>
                <a:sym typeface="Gill Sans" charset="0"/>
              </a:defRPr>
            </a:lvl3pPr>
            <a:lvl4pPr marL="1600200" indent="-228600" eaLnBrk="0" hangingPunct="0">
              <a:defRPr sz="5800">
                <a:solidFill>
                  <a:srgbClr val="000000"/>
                </a:solidFill>
                <a:latin typeface="Gill Sans" charset="0"/>
                <a:ea typeface="ヒラギノ角ゴ ProN W3" charset="0"/>
                <a:cs typeface="ヒラギノ角ゴ ProN W3" charset="0"/>
                <a:sym typeface="Gill Sans" charset="0"/>
              </a:defRPr>
            </a:lvl4pPr>
            <a:lvl5pPr marL="2057400" indent="-228600" eaLnBrk="0" hangingPunct="0">
              <a:defRPr sz="5800">
                <a:solidFill>
                  <a:srgbClr val="000000"/>
                </a:solidFill>
                <a:latin typeface="Gill Sans" charset="0"/>
                <a:ea typeface="ヒラギノ角ゴ ProN W3" charset="0"/>
                <a:cs typeface="ヒラギノ角ゴ ProN W3" charset="0"/>
                <a:sym typeface="Gill Sans" charset="0"/>
              </a:defRPr>
            </a:lvl5pPr>
            <a:lvl6pPr marL="2514600" indent="-228600" algn="ctr" eaLnBrk="0" fontAlgn="base" hangingPunct="0">
              <a:spcBef>
                <a:spcPct val="0"/>
              </a:spcBef>
              <a:spcAft>
                <a:spcPct val="0"/>
              </a:spcAft>
              <a:defRPr sz="5800">
                <a:solidFill>
                  <a:srgbClr val="000000"/>
                </a:solidFill>
                <a:latin typeface="Gill Sans" charset="0"/>
                <a:ea typeface="ヒラギノ角ゴ ProN W3" charset="0"/>
                <a:cs typeface="ヒラギノ角ゴ ProN W3" charset="0"/>
                <a:sym typeface="Gill Sans" charset="0"/>
              </a:defRPr>
            </a:lvl6pPr>
            <a:lvl7pPr marL="2971800" indent="-228600" algn="ctr" eaLnBrk="0" fontAlgn="base" hangingPunct="0">
              <a:spcBef>
                <a:spcPct val="0"/>
              </a:spcBef>
              <a:spcAft>
                <a:spcPct val="0"/>
              </a:spcAft>
              <a:defRPr sz="5800">
                <a:solidFill>
                  <a:srgbClr val="000000"/>
                </a:solidFill>
                <a:latin typeface="Gill Sans" charset="0"/>
                <a:ea typeface="ヒラギノ角ゴ ProN W3" charset="0"/>
                <a:cs typeface="ヒラギノ角ゴ ProN W3" charset="0"/>
                <a:sym typeface="Gill Sans" charset="0"/>
              </a:defRPr>
            </a:lvl7pPr>
            <a:lvl8pPr marL="3429000" indent="-228600" algn="ctr" eaLnBrk="0" fontAlgn="base" hangingPunct="0">
              <a:spcBef>
                <a:spcPct val="0"/>
              </a:spcBef>
              <a:spcAft>
                <a:spcPct val="0"/>
              </a:spcAft>
              <a:defRPr sz="5800">
                <a:solidFill>
                  <a:srgbClr val="000000"/>
                </a:solidFill>
                <a:latin typeface="Gill Sans" charset="0"/>
                <a:ea typeface="ヒラギノ角ゴ ProN W3" charset="0"/>
                <a:cs typeface="ヒラギノ角ゴ ProN W3" charset="0"/>
                <a:sym typeface="Gill Sans" charset="0"/>
              </a:defRPr>
            </a:lvl8pPr>
            <a:lvl9pPr marL="3886200" indent="-228600" algn="ctr" eaLnBrk="0" fontAlgn="base" hangingPunct="0">
              <a:spcBef>
                <a:spcPct val="0"/>
              </a:spcBef>
              <a:spcAft>
                <a:spcPct val="0"/>
              </a:spcAft>
              <a:defRPr sz="5800">
                <a:solidFill>
                  <a:srgbClr val="000000"/>
                </a:solidFill>
                <a:latin typeface="Gill Sans" charset="0"/>
                <a:ea typeface="ヒラギノ角ゴ ProN W3" charset="0"/>
                <a:cs typeface="ヒラギノ角ゴ ProN W3" charset="0"/>
                <a:sym typeface="Gill Sans" charset="0"/>
              </a:defRPr>
            </a:lvl9pPr>
          </a:lstStyle>
          <a:p>
            <a:pPr algn="r" eaLnBrk="1" hangingPunct="1"/>
            <a:r>
              <a:rPr lang="en-US" sz="42200" dirty="0" smtClean="0">
                <a:solidFill>
                  <a:schemeClr val="accent6">
                    <a:lumMod val="60000"/>
                    <a:lumOff val="40000"/>
                  </a:schemeClr>
                </a:solidFill>
                <a:latin typeface="Cambria"/>
                <a:cs typeface="Cambria"/>
              </a:rPr>
              <a:t>4</a:t>
            </a:r>
            <a:endParaRPr lang="en-US" sz="42200" dirty="0">
              <a:solidFill>
                <a:schemeClr val="accent6">
                  <a:lumMod val="60000"/>
                  <a:lumOff val="40000"/>
                </a:schemeClr>
              </a:solidFill>
              <a:latin typeface="Cambria"/>
              <a:cs typeface="Cambria"/>
            </a:endParaRPr>
          </a:p>
        </p:txBody>
      </p:sp>
    </p:spTree>
    <p:extLst>
      <p:ext uri="{BB962C8B-B14F-4D97-AF65-F5344CB8AC3E}">
        <p14:creationId xmlns="" xmlns:p14="http://schemas.microsoft.com/office/powerpoint/2010/main" val="2848302525"/>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5"/>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bwMode="auto">
          <a:xfrm>
            <a:off x="3138904" y="3097778"/>
            <a:ext cx="1799332" cy="166092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 name="Picture 15"/>
          <p:cNvPicPr>
            <a:picLocks noChangeAspect="1"/>
          </p:cNvPicPr>
          <p:nvPr/>
        </p:nvPicPr>
        <p:blipFill>
          <a:blip r:embed="rId4">
            <a:extLst>
              <a:ext uri="{28A0092B-C50C-407E-A947-70E740481C1C}">
                <a14:useLocalDpi xmlns="" xmlns:a14="http://schemas.microsoft.com/office/drawing/2010/main" val="0"/>
              </a:ext>
            </a:extLst>
          </a:blip>
          <a:stretch>
            <a:fillRect/>
          </a:stretch>
        </p:blipFill>
        <p:spPr bwMode="auto">
          <a:xfrm>
            <a:off x="5502341" y="3097778"/>
            <a:ext cx="1799332" cy="166092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 name="Right Arrow 9"/>
          <p:cNvSpPr/>
          <p:nvPr/>
        </p:nvSpPr>
        <p:spPr bwMode="auto">
          <a:xfrm>
            <a:off x="4921914" y="3794300"/>
            <a:ext cx="654797" cy="267891"/>
          </a:xfrm>
          <a:prstGeom prst="rightArrow">
            <a:avLst>
              <a:gd name="adj1" fmla="val 50000"/>
              <a:gd name="adj2" fmla="val 132356"/>
            </a:avLst>
          </a:prstGeom>
          <a:solidFill>
            <a:schemeClr val="bg2">
              <a:lumMod val="60000"/>
              <a:lumOff val="40000"/>
            </a:schemeClr>
          </a:solidFill>
          <a:ln w="25400" cap="flat" cmpd="sng" algn="ctr">
            <a:noFill/>
            <a:prstDash val="solid"/>
            <a:round/>
            <a:headEnd type="none" w="med" len="med"/>
            <a:tailEnd type="none" w="med" len="med"/>
          </a:ln>
          <a:effectLst/>
          <a:extLst/>
        </p:spPr>
        <p:txBody>
          <a:bodyPr vert="horz" wrap="square" lIns="64267" tIns="32133" rIns="64267" bIns="32133" numCol="1" rtlCol="0" anchor="t" anchorCtr="0" compatLnSpc="1">
            <a:prstTxWarp prst="textNoShape">
              <a:avLst/>
            </a:prstTxWarp>
          </a:bodyPr>
          <a:lstStyle/>
          <a:p>
            <a:pPr defTabSz="642684"/>
            <a:endParaRPr lang="en-US" dirty="0"/>
          </a:p>
        </p:txBody>
      </p:sp>
      <p:sp>
        <p:nvSpPr>
          <p:cNvPr id="17" name="Rectangle 16"/>
          <p:cNvSpPr/>
          <p:nvPr/>
        </p:nvSpPr>
        <p:spPr>
          <a:xfrm>
            <a:off x="4390665" y="2392315"/>
            <a:ext cx="1889886" cy="495781"/>
          </a:xfrm>
          <a:prstGeom prst="rect">
            <a:avLst/>
          </a:prstGeom>
        </p:spPr>
        <p:txBody>
          <a:bodyPr wrap="none" lIns="64267" tIns="32133" rIns="64267" bIns="32133">
            <a:spAutoFit/>
          </a:bodyPr>
          <a:lstStyle/>
          <a:p>
            <a:pPr defTabSz="642717"/>
            <a:r>
              <a:rPr lang="en-US" sz="2800" dirty="0" smtClean="0">
                <a:solidFill>
                  <a:srgbClr val="AC6E42"/>
                </a:solidFill>
                <a:latin typeface="Gill Sans Light" charset="0"/>
                <a:cs typeface="Gill Sans Light" charset="0"/>
              </a:rPr>
              <a:t>ingest data</a:t>
            </a:r>
            <a:endParaRPr lang="en-US" sz="2800" dirty="0">
              <a:solidFill>
                <a:srgbClr val="AC6E42"/>
              </a:solidFill>
              <a:latin typeface="Gill Sans Light" charset="0"/>
              <a:cs typeface="Gill Sans Light" charset="0"/>
            </a:endParaRPr>
          </a:p>
        </p:txBody>
      </p:sp>
      <p:cxnSp>
        <p:nvCxnSpPr>
          <p:cNvPr id="27" name="Curved Connector 26"/>
          <p:cNvCxnSpPr/>
          <p:nvPr/>
        </p:nvCxnSpPr>
        <p:spPr bwMode="auto">
          <a:xfrm flipH="1">
            <a:off x="4631699" y="2895015"/>
            <a:ext cx="580429" cy="482203"/>
          </a:xfrm>
          <a:prstGeom prst="straightConnector1">
            <a:avLst/>
          </a:prstGeom>
          <a:solidFill>
            <a:schemeClr val="accent1"/>
          </a:solidFill>
          <a:ln w="25400" cap="flat" cmpd="sng" algn="ctr">
            <a:solidFill>
              <a:srgbClr val="8C4F2A"/>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18" name="Right Arrow 17"/>
          <p:cNvSpPr/>
          <p:nvPr/>
        </p:nvSpPr>
        <p:spPr bwMode="auto">
          <a:xfrm>
            <a:off x="7285353" y="3794300"/>
            <a:ext cx="654797" cy="267891"/>
          </a:xfrm>
          <a:prstGeom prst="rightArrow">
            <a:avLst>
              <a:gd name="adj1" fmla="val 50000"/>
              <a:gd name="adj2" fmla="val 132356"/>
            </a:avLst>
          </a:prstGeom>
          <a:solidFill>
            <a:schemeClr val="bg2">
              <a:lumMod val="60000"/>
              <a:lumOff val="40000"/>
            </a:schemeClr>
          </a:solidFill>
          <a:ln w="25400" cap="flat" cmpd="sng" algn="ctr">
            <a:noFill/>
            <a:prstDash val="solid"/>
            <a:round/>
            <a:headEnd type="none" w="med" len="med"/>
            <a:tailEnd type="none" w="med" len="med"/>
          </a:ln>
          <a:effectLst/>
          <a:extLst/>
        </p:spPr>
        <p:txBody>
          <a:bodyPr vert="horz" wrap="square" lIns="64267" tIns="32133" rIns="64267" bIns="32133" numCol="1" rtlCol="0" anchor="t" anchorCtr="0" compatLnSpc="1">
            <a:prstTxWarp prst="textNoShape">
              <a:avLst/>
            </a:prstTxWarp>
          </a:bodyPr>
          <a:lstStyle/>
          <a:p>
            <a:pPr defTabSz="642684"/>
            <a:endParaRPr lang="en-US" dirty="0"/>
          </a:p>
        </p:txBody>
      </p:sp>
      <p:pic>
        <p:nvPicPr>
          <p:cNvPr id="21" name="Picture 15"/>
          <p:cNvPicPr>
            <a:picLocks noChangeAspect="1"/>
          </p:cNvPicPr>
          <p:nvPr/>
        </p:nvPicPr>
        <p:blipFill>
          <a:blip r:embed="rId5">
            <a:extLst>
              <a:ext uri="{28A0092B-C50C-407E-A947-70E740481C1C}">
                <a14:useLocalDpi xmlns="" xmlns:a14="http://schemas.microsoft.com/office/drawing/2010/main" val="0"/>
              </a:ext>
            </a:extLst>
          </a:blip>
          <a:stretch>
            <a:fillRect/>
          </a:stretch>
        </p:blipFill>
        <p:spPr bwMode="auto">
          <a:xfrm>
            <a:off x="7940147" y="3097778"/>
            <a:ext cx="1799332" cy="166092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8" name="Rectangle 57"/>
          <p:cNvSpPr/>
          <p:nvPr/>
        </p:nvSpPr>
        <p:spPr>
          <a:xfrm>
            <a:off x="6803748" y="1532518"/>
            <a:ext cx="2069423" cy="1357555"/>
          </a:xfrm>
          <a:prstGeom prst="rect">
            <a:avLst/>
          </a:prstGeom>
        </p:spPr>
        <p:txBody>
          <a:bodyPr wrap="none" lIns="64267" tIns="32133" rIns="64267" bIns="32133">
            <a:spAutoFit/>
          </a:bodyPr>
          <a:lstStyle/>
          <a:p>
            <a:pPr defTabSz="642717"/>
            <a:r>
              <a:rPr lang="en-US" sz="2800" dirty="0" smtClean="0">
                <a:solidFill>
                  <a:srgbClr val="AC6E42"/>
                </a:solidFill>
                <a:latin typeface="Gill Sans Light" charset="0"/>
                <a:cs typeface="Gill Sans Light" charset="0"/>
              </a:rPr>
              <a:t>pre-defined</a:t>
            </a:r>
          </a:p>
          <a:p>
            <a:pPr defTabSz="642717"/>
            <a:r>
              <a:rPr lang="en-US" sz="2800" dirty="0" smtClean="0">
                <a:solidFill>
                  <a:srgbClr val="AC6E42"/>
                </a:solidFill>
                <a:latin typeface="Gill Sans Light" charset="0"/>
                <a:cs typeface="Gill Sans Light" charset="0"/>
              </a:rPr>
              <a:t>web content</a:t>
            </a:r>
          </a:p>
          <a:p>
            <a:pPr defTabSz="642717"/>
            <a:r>
              <a:rPr lang="en-US" sz="2800" dirty="0" smtClean="0">
                <a:solidFill>
                  <a:srgbClr val="AC6E42"/>
                </a:solidFill>
                <a:latin typeface="Gill Sans Light" charset="0"/>
                <a:cs typeface="Gill Sans Light" charset="0"/>
              </a:rPr>
              <a:t>and deals</a:t>
            </a:r>
            <a:endParaRPr lang="en-US" sz="2800" dirty="0">
              <a:solidFill>
                <a:srgbClr val="AC6E42"/>
              </a:solidFill>
              <a:latin typeface="Gill Sans Light" charset="0"/>
              <a:cs typeface="Gill Sans Light" charset="0"/>
            </a:endParaRPr>
          </a:p>
        </p:txBody>
      </p:sp>
      <p:cxnSp>
        <p:nvCxnSpPr>
          <p:cNvPr id="59" name="Curved Connector 26"/>
          <p:cNvCxnSpPr/>
          <p:nvPr/>
        </p:nvCxnSpPr>
        <p:spPr bwMode="auto">
          <a:xfrm>
            <a:off x="7735613" y="2901737"/>
            <a:ext cx="535194" cy="428626"/>
          </a:xfrm>
          <a:prstGeom prst="straightConnector1">
            <a:avLst/>
          </a:prstGeom>
          <a:solidFill>
            <a:schemeClr val="accent1"/>
          </a:solidFill>
          <a:ln w="25400" cap="flat" cmpd="sng" algn="ctr">
            <a:solidFill>
              <a:srgbClr val="8C4F2A"/>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60" name="Rectangle 59"/>
          <p:cNvSpPr/>
          <p:nvPr/>
        </p:nvSpPr>
        <p:spPr>
          <a:xfrm>
            <a:off x="6422711" y="5077363"/>
            <a:ext cx="2588796" cy="926668"/>
          </a:xfrm>
          <a:prstGeom prst="rect">
            <a:avLst/>
          </a:prstGeom>
        </p:spPr>
        <p:txBody>
          <a:bodyPr wrap="none" lIns="64267" tIns="32133" rIns="64267" bIns="32133">
            <a:spAutoFit/>
          </a:bodyPr>
          <a:lstStyle/>
          <a:p>
            <a:pPr defTabSz="642717"/>
            <a:r>
              <a:rPr lang="en-US" sz="2800" dirty="0" smtClean="0">
                <a:solidFill>
                  <a:srgbClr val="AC6E42"/>
                </a:solidFill>
                <a:latin typeface="Gill Sans Light" charset="0"/>
                <a:cs typeface="Gill Sans Light" charset="0"/>
              </a:rPr>
              <a:t>behavioral</a:t>
            </a:r>
          </a:p>
          <a:p>
            <a:pPr defTabSz="642717"/>
            <a:r>
              <a:rPr lang="en-US" sz="2800" dirty="0" smtClean="0">
                <a:solidFill>
                  <a:srgbClr val="AC6E42"/>
                </a:solidFill>
                <a:latin typeface="Gill Sans Light" charset="0"/>
                <a:cs typeface="Gill Sans Light" charset="0"/>
              </a:rPr>
              <a:t>cluster analysis</a:t>
            </a:r>
          </a:p>
        </p:txBody>
      </p:sp>
      <p:cxnSp>
        <p:nvCxnSpPr>
          <p:cNvPr id="61" name="Curved Connector 26"/>
          <p:cNvCxnSpPr/>
          <p:nvPr/>
        </p:nvCxnSpPr>
        <p:spPr bwMode="auto">
          <a:xfrm>
            <a:off x="6575643" y="4715317"/>
            <a:ext cx="535194" cy="428626"/>
          </a:xfrm>
          <a:prstGeom prst="straightConnector1">
            <a:avLst/>
          </a:prstGeom>
          <a:solidFill>
            <a:schemeClr val="accent1"/>
          </a:solidFill>
          <a:ln w="25400" cap="flat" cmpd="sng" algn="ctr">
            <a:solidFill>
              <a:srgbClr val="8C4F2A"/>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3" name="TextBox 2"/>
          <p:cNvSpPr txBox="1"/>
          <p:nvPr/>
        </p:nvSpPr>
        <p:spPr>
          <a:xfrm>
            <a:off x="442907" y="2250284"/>
            <a:ext cx="1705650" cy="877159"/>
          </a:xfrm>
          <a:prstGeom prst="rect">
            <a:avLst/>
          </a:prstGeom>
          <a:noFill/>
        </p:spPr>
        <p:txBody>
          <a:bodyPr wrap="none" lIns="91435" tIns="45718" rIns="91435" bIns="45718" rtlCol="0">
            <a:spAutoFit/>
          </a:bodyPr>
          <a:lstStyle/>
          <a:p>
            <a:r>
              <a:rPr lang="en-US" sz="1700" dirty="0" smtClean="0">
                <a:solidFill>
                  <a:schemeClr val="tx2">
                    <a:lumMod val="50000"/>
                    <a:lumOff val="50000"/>
                  </a:schemeClr>
                </a:solidFill>
                <a:cs typeface="Arial"/>
              </a:rPr>
              <a:t>Clickstream</a:t>
            </a:r>
          </a:p>
          <a:p>
            <a:r>
              <a:rPr lang="en-US" sz="1700" dirty="0" smtClean="0">
                <a:solidFill>
                  <a:schemeClr val="tx2">
                    <a:lumMod val="50000"/>
                    <a:lumOff val="50000"/>
                  </a:schemeClr>
                </a:solidFill>
                <a:cs typeface="Arial"/>
              </a:rPr>
              <a:t>Data from Online</a:t>
            </a:r>
          </a:p>
          <a:p>
            <a:r>
              <a:rPr lang="en-US" sz="1700" dirty="0" smtClean="0">
                <a:solidFill>
                  <a:schemeClr val="tx2">
                    <a:lumMod val="50000"/>
                    <a:lumOff val="50000"/>
                  </a:schemeClr>
                </a:solidFill>
                <a:cs typeface="Arial"/>
              </a:rPr>
              <a:t>Storefront</a:t>
            </a:r>
          </a:p>
        </p:txBody>
      </p:sp>
      <p:sp>
        <p:nvSpPr>
          <p:cNvPr id="23" name="Right Arrow 22"/>
          <p:cNvSpPr/>
          <p:nvPr/>
        </p:nvSpPr>
        <p:spPr bwMode="auto">
          <a:xfrm>
            <a:off x="2440829" y="3804050"/>
            <a:ext cx="654797" cy="267891"/>
          </a:xfrm>
          <a:prstGeom prst="rightArrow">
            <a:avLst>
              <a:gd name="adj1" fmla="val 50000"/>
              <a:gd name="adj2" fmla="val 132356"/>
            </a:avLst>
          </a:prstGeom>
          <a:solidFill>
            <a:schemeClr val="bg2">
              <a:lumMod val="60000"/>
              <a:lumOff val="40000"/>
            </a:schemeClr>
          </a:solidFill>
          <a:ln w="25400" cap="flat" cmpd="sng" algn="ctr">
            <a:noFill/>
            <a:prstDash val="solid"/>
            <a:round/>
            <a:headEnd type="none" w="med" len="med"/>
            <a:tailEnd type="none" w="med" len="med"/>
          </a:ln>
          <a:effectLst/>
          <a:extLst/>
        </p:spPr>
        <p:txBody>
          <a:bodyPr vert="horz" wrap="square" lIns="64267" tIns="32133" rIns="64267" bIns="32133" numCol="1" rtlCol="0" anchor="t" anchorCtr="0" compatLnSpc="1">
            <a:prstTxWarp prst="textNoShape">
              <a:avLst/>
            </a:prstTxWarp>
          </a:bodyPr>
          <a:lstStyle/>
          <a:p>
            <a:pPr defTabSz="642684"/>
            <a:endParaRPr lang="en-US" dirty="0"/>
          </a:p>
        </p:txBody>
      </p:sp>
      <p:pic>
        <p:nvPicPr>
          <p:cNvPr id="9" name="Picture 8"/>
          <p:cNvPicPr>
            <a:picLocks noChangeAspect="1"/>
          </p:cNvPicPr>
          <p:nvPr/>
        </p:nvPicPr>
        <p:blipFill>
          <a:blip r:embed="rId6" cstate="print">
            <a:extLst>
              <a:ext uri="{28A0092B-C50C-407E-A947-70E740481C1C}">
                <a14:useLocalDpi xmlns="" xmlns:a14="http://schemas.microsoft.com/office/drawing/2010/main" val="0"/>
              </a:ext>
            </a:extLst>
          </a:blip>
          <a:stretch>
            <a:fillRect/>
          </a:stretch>
        </p:blipFill>
        <p:spPr>
          <a:xfrm>
            <a:off x="391622" y="3321847"/>
            <a:ext cx="1919206" cy="1211197"/>
          </a:xfrm>
          <a:prstGeom prst="rect">
            <a:avLst/>
          </a:prstGeom>
        </p:spPr>
      </p:pic>
      <p:sp>
        <p:nvSpPr>
          <p:cNvPr id="24" name="TextBox 23"/>
          <p:cNvSpPr txBox="1"/>
          <p:nvPr/>
        </p:nvSpPr>
        <p:spPr>
          <a:xfrm>
            <a:off x="196105" y="160734"/>
            <a:ext cx="1325746" cy="372664"/>
          </a:xfrm>
          <a:prstGeom prst="rect">
            <a:avLst/>
          </a:prstGeom>
          <a:noFill/>
        </p:spPr>
        <p:txBody>
          <a:bodyPr wrap="none" lIns="64261" tIns="32130" rIns="64261" bIns="32130" rtlCol="0">
            <a:spAutoFit/>
          </a:bodyPr>
          <a:lstStyle/>
          <a:p>
            <a:r>
              <a:rPr lang="en-US" sz="2000" b="1" dirty="0" smtClean="0"/>
              <a:t>#5usecases</a:t>
            </a:r>
            <a:endParaRPr lang="en-US" sz="2000" b="1" dirty="0"/>
          </a:p>
        </p:txBody>
      </p:sp>
      <p:sp>
        <p:nvSpPr>
          <p:cNvPr id="26" name="Rectangle 25"/>
          <p:cNvSpPr/>
          <p:nvPr/>
        </p:nvSpPr>
        <p:spPr>
          <a:xfrm>
            <a:off x="2517870" y="464584"/>
            <a:ext cx="4953274" cy="711251"/>
          </a:xfrm>
          <a:prstGeom prst="rect">
            <a:avLst/>
          </a:prstGeom>
        </p:spPr>
        <p:txBody>
          <a:bodyPr wrap="none" lIns="64291" tIns="32146" rIns="64291" bIns="32146">
            <a:spAutoFit/>
          </a:bodyPr>
          <a:lstStyle/>
          <a:p>
            <a:r>
              <a:rPr lang="en-US" sz="4200" dirty="0" smtClean="0">
                <a:solidFill>
                  <a:srgbClr val="AC6E42"/>
                </a:solidFill>
                <a:latin typeface="Gill Sans Light" charset="0"/>
                <a:cs typeface="Gill Sans Light" charset="0"/>
              </a:rPr>
              <a:t>major apparel brand</a:t>
            </a:r>
            <a:endParaRPr lang="en-US" dirty="0"/>
          </a:p>
        </p:txBody>
      </p:sp>
      <p:sp>
        <p:nvSpPr>
          <p:cNvPr id="28" name="Rectangle 27"/>
          <p:cNvSpPr/>
          <p:nvPr/>
        </p:nvSpPr>
        <p:spPr>
          <a:xfrm>
            <a:off x="3361642" y="1012753"/>
            <a:ext cx="3685298" cy="541974"/>
          </a:xfrm>
          <a:prstGeom prst="rect">
            <a:avLst/>
          </a:prstGeom>
        </p:spPr>
        <p:txBody>
          <a:bodyPr wrap="none" lIns="64291" tIns="32146" rIns="64291" bIns="32146">
            <a:spAutoFit/>
          </a:bodyPr>
          <a:lstStyle/>
          <a:p>
            <a:r>
              <a:rPr lang="en-US" sz="3100" b="1" i="1" dirty="0" smtClean="0">
                <a:solidFill>
                  <a:srgbClr val="AC6E42"/>
                </a:solidFill>
                <a:latin typeface="Gill Sans Light" charset="0"/>
                <a:cs typeface="Gill Sans Light" charset="0"/>
              </a:rPr>
              <a:t>targeted discounts</a:t>
            </a:r>
            <a:endParaRPr lang="en-US" sz="3100" b="1" i="1" dirty="0"/>
          </a:p>
        </p:txBody>
      </p:sp>
    </p:spTree>
    <p:extLst>
      <p:ext uri="{BB962C8B-B14F-4D97-AF65-F5344CB8AC3E}">
        <p14:creationId xmlns="" xmlns:p14="http://schemas.microsoft.com/office/powerpoint/2010/main" val="2991929584"/>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descr="D:\Personal\Corporate Training\BigDataAnalytic\Presentation\Bigdata Customer.jpg"/>
          <p:cNvPicPr>
            <a:picLocks noChangeAspect="1" noChangeArrowheads="1"/>
          </p:cNvPicPr>
          <p:nvPr/>
        </p:nvPicPr>
        <p:blipFill>
          <a:blip r:embed="rId2"/>
          <a:srcRect/>
          <a:stretch>
            <a:fillRect/>
          </a:stretch>
        </p:blipFill>
        <p:spPr bwMode="auto">
          <a:xfrm>
            <a:off x="1160833" y="1000108"/>
            <a:ext cx="7971290" cy="4714908"/>
          </a:xfrm>
          <a:prstGeom prst="rect">
            <a:avLst/>
          </a:prstGeom>
          <a:noFill/>
        </p:spPr>
      </p:pic>
      <p:sp>
        <p:nvSpPr>
          <p:cNvPr id="3" name="Rectangle 2"/>
          <p:cNvSpPr/>
          <p:nvPr/>
        </p:nvSpPr>
        <p:spPr>
          <a:xfrm>
            <a:off x="696486" y="214290"/>
            <a:ext cx="8358246" cy="7858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smtClean="0">
                <a:solidFill>
                  <a:schemeClr val="tx1"/>
                </a:solidFill>
              </a:rPr>
              <a:t>God for Business : Customer</a:t>
            </a:r>
            <a:endParaRPr lang="en-US" sz="3600" dirty="0">
              <a:solidFill>
                <a:schemeClr val="tx1"/>
              </a:solidFill>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D:\BigDataAdda\Corporate Training\ppt\big-data-and-engagement.jpg"/>
          <p:cNvPicPr>
            <a:picLocks noChangeAspect="1" noChangeArrowheads="1"/>
          </p:cNvPicPr>
          <p:nvPr/>
        </p:nvPicPr>
        <p:blipFill>
          <a:blip r:embed="rId2"/>
          <a:srcRect/>
          <a:stretch>
            <a:fillRect/>
          </a:stretch>
        </p:blipFill>
        <p:spPr bwMode="auto">
          <a:xfrm>
            <a:off x="696486" y="142855"/>
            <a:ext cx="8745202" cy="6357981"/>
          </a:xfrm>
          <a:prstGeom prst="rect">
            <a:avLst/>
          </a:prstGeom>
          <a:noFill/>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Using Hadoop in Enterprise</a:t>
            </a:r>
            <a:endParaRPr lang="en-US" dirty="0"/>
          </a:p>
        </p:txBody>
      </p:sp>
      <p:sp>
        <p:nvSpPr>
          <p:cNvPr id="4" name="Slide Number Placeholder 3"/>
          <p:cNvSpPr>
            <a:spLocks noGrp="1"/>
          </p:cNvSpPr>
          <p:nvPr>
            <p:ph type="sldNum" sz="quarter" idx="12"/>
          </p:nvPr>
        </p:nvSpPr>
        <p:spPr/>
        <p:txBody>
          <a:bodyPr/>
          <a:lstStyle/>
          <a:p>
            <a:fld id="{5A0614AE-7DA6-4443-9A06-FA7BD7CD666D}" type="slidenum">
              <a:rPr lang="en-US" smtClean="0"/>
              <a:pPr/>
              <a:t>25</a:t>
            </a:fld>
            <a:endParaRPr lang="en-US" dirty="0"/>
          </a:p>
        </p:txBody>
      </p:sp>
      <p:pic>
        <p:nvPicPr>
          <p:cNvPr id="1026" name="Picture 2" descr="http://www.bigdatacompanies.com/wp-content/uploads/2013/11/mapreduce_hadoop.png"/>
          <p:cNvPicPr>
            <a:picLocks noChangeAspect="1" noChangeArrowheads="1"/>
          </p:cNvPicPr>
          <p:nvPr/>
        </p:nvPicPr>
        <p:blipFill>
          <a:blip r:embed="rId2"/>
          <a:srcRect/>
          <a:stretch>
            <a:fillRect/>
          </a:stretch>
        </p:blipFill>
        <p:spPr bwMode="auto">
          <a:xfrm>
            <a:off x="533400" y="1143000"/>
            <a:ext cx="8386471" cy="5410200"/>
          </a:xfrm>
          <a:prstGeom prst="rect">
            <a:avLst/>
          </a:prstGeom>
          <a:noFill/>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Hadoop</a:t>
            </a:r>
            <a:r>
              <a:rPr lang="en-US" dirty="0" smtClean="0"/>
              <a:t> Technology stack</a:t>
            </a:r>
            <a:endParaRPr lang="en-US" dirty="0"/>
          </a:p>
        </p:txBody>
      </p:sp>
      <p:sp>
        <p:nvSpPr>
          <p:cNvPr id="3" name="Content Placeholder 2"/>
          <p:cNvSpPr>
            <a:spLocks noGrp="1"/>
          </p:cNvSpPr>
          <p:nvPr>
            <p:ph idx="1"/>
          </p:nvPr>
        </p:nvSpPr>
        <p:spPr/>
        <p:txBody>
          <a:bodyPr/>
          <a:lstStyle/>
          <a:p>
            <a:r>
              <a:rPr lang="en-US" dirty="0" err="1" smtClean="0"/>
              <a:t>Hadoop</a:t>
            </a:r>
            <a:r>
              <a:rPr lang="en-US" dirty="0" smtClean="0"/>
              <a:t> Core</a:t>
            </a:r>
          </a:p>
          <a:p>
            <a:r>
              <a:rPr lang="en-US" dirty="0" err="1" smtClean="0"/>
              <a:t>Hadoop</a:t>
            </a:r>
            <a:r>
              <a:rPr lang="en-US" dirty="0" smtClean="0"/>
              <a:t> Projects</a:t>
            </a:r>
          </a:p>
          <a:p>
            <a:r>
              <a:rPr lang="en-US" dirty="0" err="1" smtClean="0"/>
              <a:t>Hadoop</a:t>
            </a:r>
            <a:r>
              <a:rPr lang="en-US" dirty="0" smtClean="0"/>
              <a:t> Incubator</a:t>
            </a:r>
          </a:p>
          <a:p>
            <a:r>
              <a:rPr lang="en-US" dirty="0" smtClean="0"/>
              <a:t>Stack </a:t>
            </a:r>
            <a:r>
              <a:rPr lang="en-US" dirty="0" err="1" smtClean="0"/>
              <a:t>Implemtation</a:t>
            </a:r>
            <a:endParaRPr lang="en-US" dirty="0" smtClean="0"/>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Hadoop</a:t>
            </a:r>
            <a:r>
              <a:rPr lang="en-US" dirty="0" smtClean="0"/>
              <a:t> Technology stack</a:t>
            </a:r>
            <a:endParaRPr lang="en-US" dirty="0"/>
          </a:p>
        </p:txBody>
      </p:sp>
      <p:pic>
        <p:nvPicPr>
          <p:cNvPr id="1026" name="Picture 2"/>
          <p:cNvPicPr>
            <a:picLocks noChangeAspect="1" noChangeArrowheads="1"/>
          </p:cNvPicPr>
          <p:nvPr/>
        </p:nvPicPr>
        <p:blipFill>
          <a:blip r:embed="rId2"/>
          <a:srcRect/>
          <a:stretch>
            <a:fillRect/>
          </a:stretch>
        </p:blipFill>
        <p:spPr bwMode="auto">
          <a:xfrm>
            <a:off x="1679377" y="1584863"/>
            <a:ext cx="5276173" cy="48588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Hadoop</a:t>
            </a:r>
            <a:r>
              <a:rPr lang="en-US" dirty="0" smtClean="0"/>
              <a:t>  technology stack</a:t>
            </a:r>
            <a:endParaRPr lang="en-US" dirty="0"/>
          </a:p>
        </p:txBody>
      </p:sp>
      <p:sp>
        <p:nvSpPr>
          <p:cNvPr id="3" name="Content Placeholder 2"/>
          <p:cNvSpPr>
            <a:spLocks noGrp="1"/>
          </p:cNvSpPr>
          <p:nvPr>
            <p:ph idx="1"/>
          </p:nvPr>
        </p:nvSpPr>
        <p:spPr/>
        <p:txBody>
          <a:bodyPr/>
          <a:lstStyle/>
          <a:p>
            <a:endParaRPr lang="en-US"/>
          </a:p>
        </p:txBody>
      </p:sp>
      <p:pic>
        <p:nvPicPr>
          <p:cNvPr id="2050" name="Picture 2"/>
          <p:cNvPicPr>
            <a:picLocks noChangeAspect="1" noChangeArrowheads="1"/>
          </p:cNvPicPr>
          <p:nvPr/>
        </p:nvPicPr>
        <p:blipFill>
          <a:blip r:embed="rId2"/>
          <a:srcRect/>
          <a:stretch>
            <a:fillRect/>
          </a:stretch>
        </p:blipFill>
        <p:spPr bwMode="auto">
          <a:xfrm>
            <a:off x="742951" y="2159876"/>
            <a:ext cx="7672880" cy="4124966"/>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IN"/>
          </a:p>
        </p:txBody>
      </p:sp>
      <p:sp>
        <p:nvSpPr>
          <p:cNvPr id="3" name="Subtitle 2"/>
          <p:cNvSpPr>
            <a:spLocks noGrp="1"/>
          </p:cNvSpPr>
          <p:nvPr>
            <p:ph type="subTitle" idx="1"/>
          </p:nvPr>
        </p:nvSpPr>
        <p:spPr/>
        <p:txBody>
          <a:bodyPr/>
          <a:lstStyle/>
          <a:p>
            <a:endParaRPr lang="en-IN"/>
          </a:p>
        </p:txBody>
      </p:sp>
      <p:pic>
        <p:nvPicPr>
          <p:cNvPr id="1027" name="Picture 3"/>
          <p:cNvPicPr>
            <a:picLocks noChangeAspect="1" noChangeArrowheads="1"/>
          </p:cNvPicPr>
          <p:nvPr/>
        </p:nvPicPr>
        <p:blipFill>
          <a:blip r:embed="rId2"/>
          <a:srcRect/>
          <a:stretch>
            <a:fillRect/>
          </a:stretch>
        </p:blipFill>
        <p:spPr bwMode="auto">
          <a:xfrm>
            <a:off x="335361" y="714356"/>
            <a:ext cx="9235281" cy="5795982"/>
          </a:xfrm>
          <a:prstGeom prst="rect">
            <a:avLst/>
          </a:prstGeom>
          <a:noFill/>
          <a:ln w="9525">
            <a:noFill/>
            <a:miter lim="800000"/>
            <a:headEnd/>
            <a:tailEnd/>
          </a:ln>
          <a:effectLst/>
        </p:spPr>
      </p:pic>
      <p:sp>
        <p:nvSpPr>
          <p:cNvPr id="5" name="Rectangle 4"/>
          <p:cNvSpPr/>
          <p:nvPr/>
        </p:nvSpPr>
        <p:spPr>
          <a:xfrm>
            <a:off x="309530" y="0"/>
            <a:ext cx="9209549" cy="71435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smtClean="0">
                <a:solidFill>
                  <a:schemeClr val="tx1"/>
                </a:solidFill>
              </a:rPr>
              <a:t>Characteristics of Big Data</a:t>
            </a:r>
            <a:endParaRPr lang="en-US" sz="3600" dirty="0">
              <a:solidFill>
                <a:schemeClr val="tx1"/>
              </a:solidFill>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p:cNvSpPr>
            <a:spLocks noGrp="1"/>
          </p:cNvSpPr>
          <p:nvPr>
            <p:ph type="title"/>
          </p:nvPr>
        </p:nvSpPr>
        <p:spPr>
          <a:xfrm>
            <a:off x="495300" y="274638"/>
            <a:ext cx="4457700" cy="1143000"/>
          </a:xfrm>
        </p:spPr>
        <p:txBody>
          <a:bodyPr/>
          <a:lstStyle/>
          <a:p>
            <a:r>
              <a:rPr lang="en-US" smtClean="0"/>
              <a:t>BigData ≈ </a:t>
            </a:r>
          </a:p>
        </p:txBody>
      </p:sp>
      <p:sp>
        <p:nvSpPr>
          <p:cNvPr id="5123" name="Content Placeholder 4"/>
          <p:cNvSpPr>
            <a:spLocks noGrp="1"/>
          </p:cNvSpPr>
          <p:nvPr>
            <p:ph sz="half" idx="1"/>
          </p:nvPr>
        </p:nvSpPr>
        <p:spPr>
          <a:xfrm>
            <a:off x="495300" y="1600203"/>
            <a:ext cx="8667750" cy="4525963"/>
          </a:xfrm>
        </p:spPr>
        <p:txBody>
          <a:bodyPr/>
          <a:lstStyle/>
          <a:p>
            <a:r>
              <a:rPr lang="en-US" smtClean="0"/>
              <a:t>Started by Google White paper about Map-Reduce</a:t>
            </a:r>
          </a:p>
          <a:p>
            <a:r>
              <a:rPr lang="en-US" smtClean="0"/>
              <a:t>Open Source</a:t>
            </a:r>
          </a:p>
          <a:p>
            <a:r>
              <a:rPr lang="en-US" smtClean="0"/>
              <a:t>Apache Software foundation</a:t>
            </a:r>
          </a:p>
          <a:p>
            <a:r>
              <a:rPr lang="en-US" smtClean="0"/>
              <a:t>Current version 2.2.0</a:t>
            </a:r>
          </a:p>
          <a:p>
            <a:r>
              <a:rPr lang="en-US" smtClean="0"/>
              <a:t>Second Generation</a:t>
            </a:r>
          </a:p>
          <a:p>
            <a:r>
              <a:rPr lang="en-US" smtClean="0"/>
              <a:t>Set of tools – Core Map-Reduce</a:t>
            </a:r>
          </a:p>
          <a:p>
            <a:r>
              <a:rPr lang="en-US" smtClean="0"/>
              <a:t>http://hadoop.apache.org/#What+Is+Apache+Hadoop%3F</a:t>
            </a:r>
          </a:p>
          <a:p>
            <a:endParaRPr lang="en-US" smtClean="0"/>
          </a:p>
        </p:txBody>
      </p:sp>
      <p:pic>
        <p:nvPicPr>
          <p:cNvPr id="5124" name="Content Placeholder 6"/>
          <p:cNvPicPr>
            <a:picLocks noGrp="1" noChangeAspect="1"/>
          </p:cNvPicPr>
          <p:nvPr>
            <p:ph sz="half" idx="2"/>
          </p:nvPr>
        </p:nvPicPr>
        <p:blipFill>
          <a:blip r:embed="rId3"/>
          <a:srcRect/>
          <a:stretch>
            <a:fillRect/>
          </a:stretch>
        </p:blipFill>
        <p:spPr>
          <a:xfrm>
            <a:off x="3962402" y="228600"/>
            <a:ext cx="4882489" cy="1066800"/>
          </a:xfrm>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Content Placeholder 2"/>
          <p:cNvSpPr>
            <a:spLocks noGrp="1"/>
          </p:cNvSpPr>
          <p:nvPr>
            <p:ph idx="1"/>
          </p:nvPr>
        </p:nvSpPr>
        <p:spPr/>
        <p:txBody>
          <a:bodyPr/>
          <a:lstStyle/>
          <a:p>
            <a:r>
              <a:rPr lang="en-US" dirty="0" smtClean="0"/>
              <a:t>Map-Reduce paradigm</a:t>
            </a:r>
          </a:p>
          <a:p>
            <a:r>
              <a:rPr lang="en-US" dirty="0" smtClean="0"/>
              <a:t>HDFS – </a:t>
            </a:r>
            <a:r>
              <a:rPr lang="en-US" dirty="0" err="1" smtClean="0"/>
              <a:t>Hadoop</a:t>
            </a:r>
            <a:r>
              <a:rPr lang="en-US" dirty="0" smtClean="0"/>
              <a:t> Distributed File System</a:t>
            </a:r>
          </a:p>
          <a:p>
            <a:r>
              <a:rPr lang="en-US" dirty="0" smtClean="0"/>
              <a:t>YARN – Yet another resource negotiator – promotes cluster to non-</a:t>
            </a:r>
            <a:r>
              <a:rPr lang="en-US" dirty="0" err="1" smtClean="0"/>
              <a:t>MapReduce</a:t>
            </a:r>
            <a:r>
              <a:rPr lang="en-US" dirty="0" smtClean="0"/>
              <a:t> computational models</a:t>
            </a:r>
          </a:p>
          <a:p>
            <a:r>
              <a:rPr lang="en-US" dirty="0" smtClean="0"/>
              <a:t> </a:t>
            </a:r>
          </a:p>
        </p:txBody>
      </p:sp>
      <p:pic>
        <p:nvPicPr>
          <p:cNvPr id="11267" name="Content Placeholder 7"/>
          <p:cNvPicPr>
            <a:picLocks noChangeAspect="1"/>
          </p:cNvPicPr>
          <p:nvPr/>
        </p:nvPicPr>
        <p:blipFill>
          <a:blip r:embed="rId2"/>
          <a:srcRect/>
          <a:stretch>
            <a:fillRect/>
          </a:stretch>
        </p:blipFill>
        <p:spPr bwMode="auto">
          <a:xfrm>
            <a:off x="2971802" y="339728"/>
            <a:ext cx="3855773" cy="8413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5300" y="152718"/>
            <a:ext cx="6273800" cy="777448"/>
          </a:xfrm>
        </p:spPr>
        <p:txBody>
          <a:bodyPr/>
          <a:lstStyle/>
          <a:p>
            <a:r>
              <a:rPr lang="en-US" dirty="0" smtClean="0"/>
              <a:t>HADOOP Eco system</a:t>
            </a:r>
            <a:endParaRPr lang="en-US" dirty="0"/>
          </a:p>
        </p:txBody>
      </p:sp>
      <p:pic>
        <p:nvPicPr>
          <p:cNvPr id="4" name="Picture 2" descr="http://techblog.baghel.com/media/1/20130616-HadoopEcosystem.JPG"/>
          <p:cNvPicPr>
            <a:picLocks noChangeAspect="1" noChangeArrowheads="1"/>
          </p:cNvPicPr>
          <p:nvPr/>
        </p:nvPicPr>
        <p:blipFill>
          <a:blip r:embed="rId2"/>
          <a:srcRect/>
          <a:stretch>
            <a:fillRect/>
          </a:stretch>
        </p:blipFill>
        <p:spPr bwMode="auto">
          <a:xfrm>
            <a:off x="2342446" y="1739517"/>
            <a:ext cx="5463778" cy="4591051"/>
          </a:xfrm>
          <a:prstGeom prst="rect">
            <a:avLst/>
          </a:prstGeom>
          <a:noFill/>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3"/>
          <p:cNvSpPr>
            <a:spLocks noGrp="1"/>
          </p:cNvSpPr>
          <p:nvPr>
            <p:ph type="title"/>
          </p:nvPr>
        </p:nvSpPr>
        <p:spPr/>
        <p:txBody>
          <a:bodyPr/>
          <a:lstStyle/>
          <a:p>
            <a:r>
              <a:rPr lang="en-US" smtClean="0"/>
              <a:t>PIG</a:t>
            </a:r>
          </a:p>
        </p:txBody>
      </p:sp>
      <p:sp>
        <p:nvSpPr>
          <p:cNvPr id="12291" name="Content Placeholder 4"/>
          <p:cNvSpPr>
            <a:spLocks noGrp="1"/>
          </p:cNvSpPr>
          <p:nvPr>
            <p:ph sz="half" idx="1"/>
          </p:nvPr>
        </p:nvSpPr>
        <p:spPr/>
        <p:txBody>
          <a:bodyPr/>
          <a:lstStyle/>
          <a:p>
            <a:r>
              <a:rPr lang="en-US" smtClean="0"/>
              <a:t>Scripting language for Map-Reduce</a:t>
            </a:r>
          </a:p>
          <a:p>
            <a:r>
              <a:rPr lang="en-US" smtClean="0"/>
              <a:t>Procedural language</a:t>
            </a:r>
          </a:p>
          <a:p>
            <a:r>
              <a:rPr lang="en-US" smtClean="0"/>
              <a:t>Typical use cases:</a:t>
            </a:r>
          </a:p>
          <a:p>
            <a:pPr lvl="1"/>
            <a:r>
              <a:rPr lang="en-US" smtClean="0"/>
              <a:t>standard extract-transform-load (ETL) data pipelines</a:t>
            </a:r>
          </a:p>
          <a:p>
            <a:pPr lvl="1"/>
            <a:r>
              <a:rPr lang="en-US" smtClean="0"/>
              <a:t> research on raw data</a:t>
            </a:r>
          </a:p>
          <a:p>
            <a:pPr lvl="1"/>
            <a:r>
              <a:rPr lang="en-US" smtClean="0"/>
              <a:t> iterative processing of data</a:t>
            </a:r>
          </a:p>
        </p:txBody>
      </p:sp>
      <p:pic>
        <p:nvPicPr>
          <p:cNvPr id="12292" name="Content Placeholder 8"/>
          <p:cNvPicPr>
            <a:picLocks noGrp="1" noChangeAspect="1"/>
          </p:cNvPicPr>
          <p:nvPr>
            <p:ph sz="half" idx="2"/>
          </p:nvPr>
        </p:nvPicPr>
        <p:blipFill>
          <a:blip r:embed="rId2"/>
          <a:srcRect/>
          <a:stretch>
            <a:fillRect/>
          </a:stretch>
        </p:blipFill>
        <p:spPr>
          <a:xfrm>
            <a:off x="5283201" y="1600200"/>
            <a:ext cx="3876410" cy="3024188"/>
          </a:xfrm>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US" smtClean="0"/>
              <a:t>HIVE</a:t>
            </a:r>
          </a:p>
        </p:txBody>
      </p:sp>
      <p:sp>
        <p:nvSpPr>
          <p:cNvPr id="13315" name="Content Placeholder 2"/>
          <p:cNvSpPr>
            <a:spLocks noGrp="1"/>
          </p:cNvSpPr>
          <p:nvPr>
            <p:ph sz="half" idx="1"/>
          </p:nvPr>
        </p:nvSpPr>
        <p:spPr/>
        <p:txBody>
          <a:bodyPr/>
          <a:lstStyle/>
          <a:p>
            <a:r>
              <a:rPr lang="en-US" smtClean="0"/>
              <a:t>SQL-like syntax</a:t>
            </a:r>
          </a:p>
          <a:p>
            <a:r>
              <a:rPr lang="en-US" smtClean="0"/>
              <a:t>Data warehouse – ad-hoc queries</a:t>
            </a:r>
          </a:p>
          <a:p>
            <a:r>
              <a:rPr lang="en-US" smtClean="0"/>
              <a:t>Declarative language</a:t>
            </a:r>
          </a:p>
          <a:p>
            <a:r>
              <a:rPr lang="en-US" smtClean="0"/>
              <a:t>On top of Map-Reduce</a:t>
            </a:r>
          </a:p>
        </p:txBody>
      </p:sp>
      <p:pic>
        <p:nvPicPr>
          <p:cNvPr id="13316" name="Content Placeholder 4"/>
          <p:cNvPicPr>
            <a:picLocks noGrp="1" noChangeAspect="1"/>
          </p:cNvPicPr>
          <p:nvPr>
            <p:ph sz="half" idx="2"/>
          </p:nvPr>
        </p:nvPicPr>
        <p:blipFill>
          <a:blip r:embed="rId2"/>
          <a:srcRect/>
          <a:stretch>
            <a:fillRect/>
          </a:stretch>
        </p:blipFill>
        <p:spPr>
          <a:xfrm>
            <a:off x="5035550" y="1924053"/>
            <a:ext cx="4375150" cy="3878263"/>
          </a:xfrm>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lstStyle/>
          <a:p>
            <a:r>
              <a:rPr lang="en-US" smtClean="0"/>
              <a:t>PIG x HIVE</a:t>
            </a:r>
          </a:p>
        </p:txBody>
      </p:sp>
      <p:pic>
        <p:nvPicPr>
          <p:cNvPr id="14339" name="Content Placeholder 5"/>
          <p:cNvPicPr>
            <a:picLocks noGrp="1" noChangeAspect="1"/>
          </p:cNvPicPr>
          <p:nvPr>
            <p:ph idx="1"/>
          </p:nvPr>
        </p:nvPicPr>
        <p:blipFill>
          <a:blip r:embed="rId2"/>
          <a:srcRect/>
          <a:stretch>
            <a:fillRect/>
          </a:stretch>
        </p:blipFill>
        <p:spPr>
          <a:xfrm>
            <a:off x="1320800" y="1762126"/>
            <a:ext cx="7429500" cy="5095875"/>
          </a:xfrm>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a:lstStyle/>
          <a:p>
            <a:r>
              <a:rPr lang="en-US" smtClean="0"/>
              <a:t>HBase</a:t>
            </a:r>
          </a:p>
        </p:txBody>
      </p:sp>
      <p:sp>
        <p:nvSpPr>
          <p:cNvPr id="15363" name="Content Placeholder 2"/>
          <p:cNvSpPr>
            <a:spLocks noGrp="1"/>
          </p:cNvSpPr>
          <p:nvPr>
            <p:ph sz="half" idx="1"/>
          </p:nvPr>
        </p:nvSpPr>
        <p:spPr/>
        <p:txBody>
          <a:bodyPr/>
          <a:lstStyle/>
          <a:p>
            <a:r>
              <a:rPr lang="en-US" dirty="0" smtClean="0"/>
              <a:t>Real-time access to data</a:t>
            </a:r>
          </a:p>
          <a:p>
            <a:r>
              <a:rPr lang="en-US" dirty="0" smtClean="0"/>
              <a:t>non-relational (</a:t>
            </a:r>
            <a:r>
              <a:rPr lang="en-US" dirty="0" err="1" smtClean="0"/>
              <a:t>NoSQL</a:t>
            </a:r>
            <a:r>
              <a:rPr lang="en-US" dirty="0" smtClean="0"/>
              <a:t>) database</a:t>
            </a:r>
          </a:p>
          <a:p>
            <a:r>
              <a:rPr lang="en-US" dirty="0" smtClean="0"/>
              <a:t>Columnar database</a:t>
            </a:r>
          </a:p>
          <a:p>
            <a:r>
              <a:rPr lang="en-US" dirty="0" smtClean="0"/>
              <a:t>Run </a:t>
            </a:r>
            <a:r>
              <a:rPr lang="en-US" smtClean="0"/>
              <a:t>on HDFS</a:t>
            </a:r>
            <a:endParaRPr lang="en-US" dirty="0" smtClean="0"/>
          </a:p>
          <a:p>
            <a:r>
              <a:rPr lang="en-US" dirty="0" smtClean="0"/>
              <a:t>Fault tolerant, Flexible, Highly Available</a:t>
            </a:r>
          </a:p>
        </p:txBody>
      </p:sp>
      <p:pic>
        <p:nvPicPr>
          <p:cNvPr id="15364" name="Content Placeholder 4"/>
          <p:cNvPicPr>
            <a:picLocks noGrp="1" noChangeAspect="1"/>
          </p:cNvPicPr>
          <p:nvPr>
            <p:ph sz="half" idx="2"/>
          </p:nvPr>
        </p:nvPicPr>
        <p:blipFill>
          <a:blip r:embed="rId2"/>
          <a:srcRect/>
          <a:stretch>
            <a:fillRect/>
          </a:stretch>
        </p:blipFill>
        <p:spPr>
          <a:xfrm>
            <a:off x="5907486" y="2925763"/>
            <a:ext cx="2631281" cy="1876425"/>
          </a:xfrm>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p:txBody>
          <a:bodyPr/>
          <a:lstStyle/>
          <a:p>
            <a:r>
              <a:rPr lang="en-US" smtClean="0"/>
              <a:t>Apache Flume</a:t>
            </a:r>
          </a:p>
        </p:txBody>
      </p:sp>
      <p:sp>
        <p:nvSpPr>
          <p:cNvPr id="18435" name="Content Placeholder 2"/>
          <p:cNvSpPr>
            <a:spLocks noGrp="1"/>
          </p:cNvSpPr>
          <p:nvPr>
            <p:ph sz="half" idx="1"/>
          </p:nvPr>
        </p:nvSpPr>
        <p:spPr/>
        <p:txBody>
          <a:bodyPr/>
          <a:lstStyle/>
          <a:p>
            <a:r>
              <a:rPr lang="en-US" smtClean="0"/>
              <a:t>Streaming data into hadoop</a:t>
            </a:r>
          </a:p>
          <a:p>
            <a:r>
              <a:rPr lang="en-US" smtClean="0"/>
              <a:t>Collecting, Aggregating</a:t>
            </a:r>
          </a:p>
          <a:p>
            <a:r>
              <a:rPr lang="en-US" smtClean="0"/>
              <a:t>Guarantee data delivery</a:t>
            </a:r>
          </a:p>
          <a:p>
            <a:r>
              <a:rPr lang="en-US" smtClean="0"/>
              <a:t>Scale horizontally</a:t>
            </a:r>
          </a:p>
        </p:txBody>
      </p:sp>
      <p:pic>
        <p:nvPicPr>
          <p:cNvPr id="18436" name="Content Placeholder 4"/>
          <p:cNvPicPr>
            <a:picLocks noGrp="1" noChangeAspect="1"/>
          </p:cNvPicPr>
          <p:nvPr>
            <p:ph sz="half" idx="2"/>
          </p:nvPr>
        </p:nvPicPr>
        <p:blipFill>
          <a:blip r:embed="rId2"/>
          <a:srcRect/>
          <a:stretch>
            <a:fillRect/>
          </a:stretch>
        </p:blipFill>
        <p:spPr>
          <a:xfrm>
            <a:off x="5035550" y="1843088"/>
            <a:ext cx="4375150" cy="4038600"/>
          </a:xfrm>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lstStyle/>
          <a:p>
            <a:r>
              <a:rPr lang="en-US" smtClean="0"/>
              <a:t>Apache Sqoop</a:t>
            </a:r>
          </a:p>
        </p:txBody>
      </p:sp>
      <p:sp>
        <p:nvSpPr>
          <p:cNvPr id="19459" name="Content Placeholder 2"/>
          <p:cNvSpPr>
            <a:spLocks noGrp="1"/>
          </p:cNvSpPr>
          <p:nvPr>
            <p:ph sz="half" idx="1"/>
          </p:nvPr>
        </p:nvSpPr>
        <p:spPr/>
        <p:txBody>
          <a:bodyPr/>
          <a:lstStyle/>
          <a:p>
            <a:r>
              <a:rPr lang="en-US" smtClean="0"/>
              <a:t>Move data between Hadoop and structured datastores – relational databases</a:t>
            </a:r>
          </a:p>
          <a:p>
            <a:r>
              <a:rPr lang="en-US" smtClean="0"/>
              <a:t>Import into HDFS, Hbase or Hive</a:t>
            </a:r>
          </a:p>
        </p:txBody>
      </p:sp>
      <p:pic>
        <p:nvPicPr>
          <p:cNvPr id="19460" name="Content Placeholder 4"/>
          <p:cNvPicPr>
            <a:picLocks noGrp="1" noChangeAspect="1"/>
          </p:cNvPicPr>
          <p:nvPr>
            <p:ph sz="half" idx="2"/>
          </p:nvPr>
        </p:nvPicPr>
        <p:blipFill>
          <a:blip r:embed="rId2"/>
          <a:srcRect/>
          <a:stretch>
            <a:fillRect/>
          </a:stretch>
        </p:blipFill>
        <p:spPr>
          <a:xfrm>
            <a:off x="5035550" y="1797053"/>
            <a:ext cx="4375150" cy="4132263"/>
          </a:xfrm>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p:txBody>
          <a:bodyPr/>
          <a:lstStyle/>
          <a:p>
            <a:r>
              <a:rPr lang="en-US" smtClean="0"/>
              <a:t>Apache ZooKeeper</a:t>
            </a:r>
          </a:p>
        </p:txBody>
      </p:sp>
      <p:sp>
        <p:nvSpPr>
          <p:cNvPr id="20483" name="Content Placeholder 2"/>
          <p:cNvSpPr>
            <a:spLocks noGrp="1"/>
          </p:cNvSpPr>
          <p:nvPr>
            <p:ph sz="half" idx="1"/>
          </p:nvPr>
        </p:nvSpPr>
        <p:spPr/>
        <p:txBody>
          <a:bodyPr/>
          <a:lstStyle/>
          <a:p>
            <a:r>
              <a:rPr lang="en-US" smtClean="0"/>
              <a:t>Distributed configuration service</a:t>
            </a:r>
          </a:p>
          <a:p>
            <a:r>
              <a:rPr lang="en-US" smtClean="0"/>
              <a:t>Synchronization service</a:t>
            </a:r>
          </a:p>
          <a:p>
            <a:r>
              <a:rPr lang="en-US" smtClean="0"/>
              <a:t>Naming registry</a:t>
            </a:r>
          </a:p>
          <a:p>
            <a:r>
              <a:rPr lang="en-US" smtClean="0"/>
              <a:t>Reliable, Simple, Ordered</a:t>
            </a:r>
          </a:p>
        </p:txBody>
      </p:sp>
      <p:pic>
        <p:nvPicPr>
          <p:cNvPr id="20484" name="Content Placeholder 4"/>
          <p:cNvPicPr>
            <a:picLocks noGrp="1" noChangeAspect="1"/>
          </p:cNvPicPr>
          <p:nvPr>
            <p:ph sz="half" idx="2"/>
          </p:nvPr>
        </p:nvPicPr>
        <p:blipFill>
          <a:blip r:embed="rId2"/>
          <a:srcRect/>
          <a:stretch>
            <a:fillRect/>
          </a:stretch>
        </p:blipFill>
        <p:spPr>
          <a:xfrm>
            <a:off x="5498176" y="1600203"/>
            <a:ext cx="3449902" cy="4525963"/>
          </a:xfrm>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Big Data Analytics</a:t>
            </a:r>
            <a:endParaRPr lang="en-US" dirty="0"/>
          </a:p>
        </p:txBody>
      </p:sp>
      <p:sp>
        <p:nvSpPr>
          <p:cNvPr id="3" name="Content Placeholder 2"/>
          <p:cNvSpPr>
            <a:spLocks noGrp="1"/>
          </p:cNvSpPr>
          <p:nvPr>
            <p:ph idx="1"/>
          </p:nvPr>
        </p:nvSpPr>
        <p:spPr/>
        <p:txBody>
          <a:bodyPr>
            <a:normAutofit/>
          </a:bodyPr>
          <a:lstStyle/>
          <a:p>
            <a:r>
              <a:rPr lang="en-US" sz="2400" b="1" dirty="0"/>
              <a:t>Big data analytics</a:t>
            </a:r>
            <a:r>
              <a:rPr lang="en-US" sz="2400" dirty="0"/>
              <a:t> is the process of examining large </a:t>
            </a:r>
            <a:r>
              <a:rPr lang="en-US" sz="2400" b="1" dirty="0"/>
              <a:t>data</a:t>
            </a:r>
            <a:r>
              <a:rPr lang="en-US" sz="2400" dirty="0"/>
              <a:t> sets containing a variety of </a:t>
            </a:r>
            <a:r>
              <a:rPr lang="en-US" sz="2400" b="1" dirty="0"/>
              <a:t>data</a:t>
            </a:r>
            <a:r>
              <a:rPr lang="en-US" sz="2400" dirty="0"/>
              <a:t> types -- i.e., </a:t>
            </a:r>
            <a:r>
              <a:rPr lang="en-US" sz="2400" b="1" dirty="0"/>
              <a:t>big data</a:t>
            </a:r>
            <a:r>
              <a:rPr lang="en-US" sz="2400" dirty="0"/>
              <a:t> -- to uncover hidden patterns, unknown correlations, market trends, customer preferences and other useful business information.</a:t>
            </a:r>
          </a:p>
          <a:p>
            <a:endParaRPr lang="en-US" sz="2400" dirty="0"/>
          </a:p>
        </p:txBody>
      </p:sp>
      <p:pic>
        <p:nvPicPr>
          <p:cNvPr id="1026" name="Picture 2" descr="D:\BigDataAdda\Corporate Training\ppt\BigDataAnalytics.png"/>
          <p:cNvPicPr>
            <a:picLocks noChangeAspect="1" noChangeArrowheads="1"/>
          </p:cNvPicPr>
          <p:nvPr/>
        </p:nvPicPr>
        <p:blipFill>
          <a:blip r:embed="rId2"/>
          <a:srcRect/>
          <a:stretch>
            <a:fillRect/>
          </a:stretch>
        </p:blipFill>
        <p:spPr bwMode="auto">
          <a:xfrm>
            <a:off x="773877" y="3214686"/>
            <a:ext cx="8280855" cy="3381384"/>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 calcmode="lin" valueType="num">
                                      <p:cBhvr additive="base">
                                        <p:cTn id="7" dur="500" fill="hold"/>
                                        <p:tgtEl>
                                          <p:spTgt spid="1026"/>
                                        </p:tgtEl>
                                        <p:attrNameLst>
                                          <p:attrName>ppt_x</p:attrName>
                                        </p:attrNameLst>
                                      </p:cBhvr>
                                      <p:tavLst>
                                        <p:tav tm="0">
                                          <p:val>
                                            <p:strVal val="#ppt_x"/>
                                          </p:val>
                                        </p:tav>
                                        <p:tav tm="100000">
                                          <p:val>
                                            <p:strVal val="#ppt_x"/>
                                          </p:val>
                                        </p:tav>
                                      </p:tavLst>
                                    </p:anim>
                                    <p:anim calcmode="lin" valueType="num">
                                      <p:cBhvr additive="base">
                                        <p:cTn id="8" dur="500" fill="hold"/>
                                        <p:tgtEl>
                                          <p:spTgt spid="10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p:txBody>
          <a:bodyPr/>
          <a:lstStyle/>
          <a:p>
            <a:r>
              <a:rPr lang="en-US" smtClean="0"/>
              <a:t>Apache OoZiE</a:t>
            </a:r>
          </a:p>
        </p:txBody>
      </p:sp>
      <p:sp>
        <p:nvSpPr>
          <p:cNvPr id="22531" name="Content Placeholder 2"/>
          <p:cNvSpPr>
            <a:spLocks noGrp="1"/>
          </p:cNvSpPr>
          <p:nvPr>
            <p:ph sz="half" idx="1"/>
          </p:nvPr>
        </p:nvSpPr>
        <p:spPr/>
        <p:txBody>
          <a:bodyPr/>
          <a:lstStyle/>
          <a:p>
            <a:r>
              <a:rPr lang="en-US" smtClean="0"/>
              <a:t>Workflow engine</a:t>
            </a:r>
          </a:p>
          <a:p>
            <a:r>
              <a:rPr lang="en-US" smtClean="0"/>
              <a:t>DAG = Directed Acyclic Graph</a:t>
            </a:r>
          </a:p>
          <a:p>
            <a:r>
              <a:rPr lang="en-US" smtClean="0"/>
              <a:t>Integrates with:</a:t>
            </a:r>
          </a:p>
          <a:p>
            <a:pPr lvl="1"/>
            <a:r>
              <a:rPr lang="en-US" smtClean="0"/>
              <a:t>MapReduce</a:t>
            </a:r>
          </a:p>
          <a:p>
            <a:pPr lvl="1"/>
            <a:r>
              <a:rPr lang="en-US" smtClean="0"/>
              <a:t>PIG</a:t>
            </a:r>
          </a:p>
          <a:p>
            <a:pPr lvl="1"/>
            <a:r>
              <a:rPr lang="en-US" smtClean="0"/>
              <a:t>Hive</a:t>
            </a:r>
          </a:p>
          <a:p>
            <a:pPr lvl="1"/>
            <a:r>
              <a:rPr lang="en-US" smtClean="0"/>
              <a:t>Sqoop</a:t>
            </a:r>
          </a:p>
        </p:txBody>
      </p:sp>
      <p:pic>
        <p:nvPicPr>
          <p:cNvPr id="22532" name="Content Placeholder 4"/>
          <p:cNvPicPr>
            <a:picLocks noGrp="1" noChangeAspect="1"/>
          </p:cNvPicPr>
          <p:nvPr>
            <p:ph sz="half" idx="2"/>
          </p:nvPr>
        </p:nvPicPr>
        <p:blipFill>
          <a:blip r:embed="rId2"/>
          <a:srcRect/>
          <a:stretch>
            <a:fillRect/>
          </a:stretch>
        </p:blipFill>
        <p:spPr>
          <a:xfrm>
            <a:off x="4953000" y="1524000"/>
            <a:ext cx="4375150" cy="966788"/>
          </a:xfrm>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A0614AE-7DA6-4443-9A06-FA7BD7CD666D}" type="slidenum">
              <a:rPr lang="en-US" smtClean="0"/>
              <a:pPr/>
              <a:t>40</a:t>
            </a:fld>
            <a:endParaRPr lang="en-US" dirty="0"/>
          </a:p>
        </p:txBody>
      </p:sp>
      <p:sp>
        <p:nvSpPr>
          <p:cNvPr id="7" name="Title 6"/>
          <p:cNvSpPr>
            <a:spLocks noGrp="1"/>
          </p:cNvSpPr>
          <p:nvPr>
            <p:ph type="title"/>
          </p:nvPr>
        </p:nvSpPr>
        <p:spPr/>
        <p:txBody>
          <a:bodyPr/>
          <a:lstStyle/>
          <a:p>
            <a:r>
              <a:rPr smtClean="0"/>
              <a:t>Cloudera Ecosystem</a:t>
            </a:r>
            <a:endParaRPr lang="en-US" dirty="0"/>
          </a:p>
        </p:txBody>
      </p:sp>
      <p:pic>
        <p:nvPicPr>
          <p:cNvPr id="2050" name="Picture 2" descr="http://www.cloudera.com/content/dam/cloudera/diagrams/CDH_diagram-2014-02-620x394.png"/>
          <p:cNvPicPr>
            <a:picLocks noChangeAspect="1" noChangeArrowheads="1"/>
          </p:cNvPicPr>
          <p:nvPr/>
        </p:nvPicPr>
        <p:blipFill>
          <a:blip r:embed="rId2"/>
          <a:srcRect/>
          <a:stretch>
            <a:fillRect/>
          </a:stretch>
        </p:blipFill>
        <p:spPr bwMode="auto">
          <a:xfrm>
            <a:off x="1828800" y="1371602"/>
            <a:ext cx="5905500" cy="4895851"/>
          </a:xfrm>
          <a:prstGeom prst="rect">
            <a:avLst/>
          </a:prstGeom>
          <a:noFill/>
        </p:spPr>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5"/>
          <p:cNvSpPr>
            <a:spLocks noGrp="1"/>
          </p:cNvSpPr>
          <p:nvPr>
            <p:ph type="title"/>
          </p:nvPr>
        </p:nvSpPr>
        <p:spPr>
          <a:xfrm>
            <a:off x="4787900" y="152400"/>
            <a:ext cx="4540250" cy="1143000"/>
          </a:xfrm>
        </p:spPr>
        <p:txBody>
          <a:bodyPr>
            <a:normAutofit/>
          </a:bodyPr>
          <a:lstStyle/>
          <a:p>
            <a:pPr algn="l"/>
            <a:r>
              <a:rPr lang="en-US" sz="6000" smtClean="0"/>
              <a:t>Distributions</a:t>
            </a:r>
          </a:p>
        </p:txBody>
      </p:sp>
      <p:pic>
        <p:nvPicPr>
          <p:cNvPr id="6147" name="Content Placeholder 7"/>
          <p:cNvPicPr>
            <a:picLocks noGrp="1" noChangeAspect="1"/>
          </p:cNvPicPr>
          <p:nvPr>
            <p:ph idx="1"/>
          </p:nvPr>
        </p:nvPicPr>
        <p:blipFill>
          <a:blip r:embed="rId2"/>
          <a:srcRect/>
          <a:stretch>
            <a:fillRect/>
          </a:stretch>
        </p:blipFill>
        <p:spPr>
          <a:xfrm>
            <a:off x="660402" y="304803"/>
            <a:ext cx="3855773" cy="842963"/>
          </a:xfrm>
        </p:spPr>
      </p:pic>
      <p:pic>
        <p:nvPicPr>
          <p:cNvPr id="6148" name="Picture 8"/>
          <p:cNvPicPr>
            <a:picLocks noChangeAspect="1"/>
          </p:cNvPicPr>
          <p:nvPr/>
        </p:nvPicPr>
        <p:blipFill>
          <a:blip r:embed="rId3"/>
          <a:srcRect/>
          <a:stretch>
            <a:fillRect/>
          </a:stretch>
        </p:blipFill>
        <p:spPr bwMode="auto">
          <a:xfrm>
            <a:off x="825501" y="1860553"/>
            <a:ext cx="3580606" cy="1255713"/>
          </a:xfrm>
          <a:prstGeom prst="rect">
            <a:avLst/>
          </a:prstGeom>
          <a:noFill/>
          <a:ln w="9525">
            <a:noFill/>
            <a:miter lim="800000"/>
            <a:headEnd/>
            <a:tailEnd/>
          </a:ln>
        </p:spPr>
      </p:pic>
      <p:pic>
        <p:nvPicPr>
          <p:cNvPr id="6149" name="Picture 9"/>
          <p:cNvPicPr>
            <a:picLocks noChangeAspect="1"/>
          </p:cNvPicPr>
          <p:nvPr/>
        </p:nvPicPr>
        <p:blipFill>
          <a:blip r:embed="rId4"/>
          <a:srcRect/>
          <a:stretch>
            <a:fillRect/>
          </a:stretch>
        </p:blipFill>
        <p:spPr bwMode="auto">
          <a:xfrm>
            <a:off x="5530850" y="1295400"/>
            <a:ext cx="3219450" cy="2971800"/>
          </a:xfrm>
          <a:prstGeom prst="rect">
            <a:avLst/>
          </a:prstGeom>
          <a:noFill/>
          <a:ln w="9525">
            <a:noFill/>
            <a:miter lim="800000"/>
            <a:headEnd/>
            <a:tailEnd/>
          </a:ln>
        </p:spPr>
      </p:pic>
      <p:pic>
        <p:nvPicPr>
          <p:cNvPr id="6150" name="Picture 11"/>
          <p:cNvPicPr>
            <a:picLocks noChangeAspect="1"/>
          </p:cNvPicPr>
          <p:nvPr/>
        </p:nvPicPr>
        <p:blipFill>
          <a:blip r:embed="rId5"/>
          <a:srcRect/>
          <a:stretch>
            <a:fillRect/>
          </a:stretch>
        </p:blipFill>
        <p:spPr bwMode="auto">
          <a:xfrm>
            <a:off x="2393950" y="3668713"/>
            <a:ext cx="5200650" cy="20574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5A0614AE-7DA6-4443-9A06-FA7BD7CD666D}" type="slidenum">
              <a:rPr lang="en-US" smtClean="0"/>
              <a:pPr/>
              <a:t>42</a:t>
            </a:fld>
            <a:endParaRPr lang="en-US" dirty="0"/>
          </a:p>
        </p:txBody>
      </p:sp>
      <p:sp>
        <p:nvSpPr>
          <p:cNvPr id="3" name="Title 2"/>
          <p:cNvSpPr>
            <a:spLocks noGrp="1"/>
          </p:cNvSpPr>
          <p:nvPr>
            <p:ph type="title"/>
          </p:nvPr>
        </p:nvSpPr>
        <p:spPr/>
        <p:txBody>
          <a:bodyPr/>
          <a:lstStyle/>
          <a:p>
            <a:r>
              <a:rPr smtClean="0"/>
              <a:t>MapR Ecosystem</a:t>
            </a:r>
            <a:endParaRPr lang="en-US" dirty="0"/>
          </a:p>
        </p:txBody>
      </p:sp>
      <p:pic>
        <p:nvPicPr>
          <p:cNvPr id="45058" name="Picture 2" descr="https://lh3.googleusercontent.com/v2k8k1oRKQaoHzD6ThcUuAyz7wye5nBJxJ7BPFpZwhptlx5GHsElRiXv1SmJe4-zREvbcGgiwmMUZJPTUpKsH6jtjWwL-cOIxkwu5JOg1bGIjk4Rz0EbZFREpA"/>
          <p:cNvPicPr>
            <a:picLocks noChangeAspect="1" noChangeArrowheads="1"/>
          </p:cNvPicPr>
          <p:nvPr/>
        </p:nvPicPr>
        <p:blipFill>
          <a:blip r:embed="rId2"/>
          <a:srcRect/>
          <a:stretch>
            <a:fillRect/>
          </a:stretch>
        </p:blipFill>
        <p:spPr bwMode="auto">
          <a:xfrm>
            <a:off x="1295400" y="1143000"/>
            <a:ext cx="7239000" cy="4724400"/>
          </a:xfrm>
          <a:prstGeom prst="rect">
            <a:avLst/>
          </a:prstGeom>
          <a:noFill/>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a:xfrm>
            <a:off x="4953000" y="274638"/>
            <a:ext cx="4457700" cy="1143000"/>
          </a:xfrm>
        </p:spPr>
        <p:txBody>
          <a:bodyPr/>
          <a:lstStyle/>
          <a:p>
            <a:pPr algn="l"/>
            <a:r>
              <a:rPr lang="en-US" sz="6000" smtClean="0"/>
              <a:t>Ecosystem</a:t>
            </a:r>
          </a:p>
        </p:txBody>
      </p:sp>
      <p:pic>
        <p:nvPicPr>
          <p:cNvPr id="9219" name="Content Placeholder 4"/>
          <p:cNvPicPr>
            <a:picLocks noGrp="1" noChangeAspect="1"/>
          </p:cNvPicPr>
          <p:nvPr>
            <p:ph idx="1"/>
          </p:nvPr>
        </p:nvPicPr>
        <p:blipFill>
          <a:blip r:embed="rId2"/>
          <a:srcRect/>
          <a:stretch>
            <a:fillRect/>
          </a:stretch>
        </p:blipFill>
        <p:spPr>
          <a:xfrm>
            <a:off x="1898650" y="1236663"/>
            <a:ext cx="5861050" cy="5484812"/>
          </a:xfrm>
        </p:spPr>
      </p:pic>
      <p:pic>
        <p:nvPicPr>
          <p:cNvPr id="9220" name="Content Placeholder 7"/>
          <p:cNvPicPr>
            <a:picLocks noChangeAspect="1"/>
          </p:cNvPicPr>
          <p:nvPr/>
        </p:nvPicPr>
        <p:blipFill>
          <a:blip r:embed="rId3"/>
          <a:srcRect/>
          <a:stretch>
            <a:fillRect/>
          </a:stretch>
        </p:blipFill>
        <p:spPr bwMode="auto">
          <a:xfrm>
            <a:off x="908052" y="331788"/>
            <a:ext cx="3855773" cy="84296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Comparison of Enterprise distributions</a:t>
            </a:r>
            <a:endParaRPr lang="en-US" dirty="0"/>
          </a:p>
        </p:txBody>
      </p:sp>
      <p:sp>
        <p:nvSpPr>
          <p:cNvPr id="3" name="Content Placeholder 2"/>
          <p:cNvSpPr>
            <a:spLocks noGrp="1"/>
          </p:cNvSpPr>
          <p:nvPr>
            <p:ph idx="1"/>
          </p:nvPr>
        </p:nvSpPr>
        <p:spPr/>
        <p:txBody>
          <a:bodyPr/>
          <a:lstStyle/>
          <a:p>
            <a:r>
              <a:rPr lang="en-US" dirty="0" smtClean="0">
                <a:hlinkClick r:id="rId2"/>
              </a:rPr>
              <a:t>https://</a:t>
            </a:r>
            <a:r>
              <a:rPr lang="en-US" dirty="0" smtClean="0">
                <a:hlinkClick r:id="rId2"/>
              </a:rPr>
              <a:t>www.cloudera.com/content/dam/www/static/documents/analyst-reports/forrester-wave-big-data-hadoop-distributions.pdf</a:t>
            </a:r>
            <a:endParaRPr lang="en-US" dirty="0" smtClean="0"/>
          </a:p>
          <a:p>
            <a:endParaRPr lang="en-US" dirty="0"/>
          </a:p>
        </p:txBody>
      </p:sp>
      <p:sp>
        <p:nvSpPr>
          <p:cNvPr id="4" name="Slide Number Placeholder 3"/>
          <p:cNvSpPr>
            <a:spLocks noGrp="1"/>
          </p:cNvSpPr>
          <p:nvPr>
            <p:ph type="sldNum" sz="quarter" idx="12"/>
          </p:nvPr>
        </p:nvSpPr>
        <p:spPr/>
        <p:txBody>
          <a:bodyPr/>
          <a:lstStyle/>
          <a:p>
            <a:fld id="{5A0614AE-7DA6-4443-9A06-FA7BD7CD666D}" type="slidenum">
              <a:rPr lang="en-US" smtClean="0"/>
              <a:pPr/>
              <a:t>44</a:t>
            </a:fld>
            <a:endParaRPr lang="en-US" dirty="0"/>
          </a:p>
        </p:txBody>
      </p:sp>
      <p:pic>
        <p:nvPicPr>
          <p:cNvPr id="238594" name="Picture 2"/>
          <p:cNvPicPr>
            <a:picLocks noChangeAspect="1" noChangeArrowheads="1"/>
          </p:cNvPicPr>
          <p:nvPr/>
        </p:nvPicPr>
        <p:blipFill>
          <a:blip r:embed="rId3"/>
          <a:srcRect/>
          <a:stretch>
            <a:fillRect/>
          </a:stretch>
        </p:blipFill>
        <p:spPr bwMode="auto">
          <a:xfrm>
            <a:off x="5562600" y="1905000"/>
            <a:ext cx="4048125" cy="4067175"/>
          </a:xfrm>
          <a:prstGeom prst="rect">
            <a:avLst/>
          </a:prstGeom>
          <a:noFill/>
          <a:ln w="9525">
            <a:noFill/>
            <a:miter lim="800000"/>
            <a:headEnd/>
            <a:tailEnd/>
          </a:ln>
          <a:effectLst/>
        </p:spPr>
      </p:pic>
      <p:pic>
        <p:nvPicPr>
          <p:cNvPr id="238595" name="Picture 3"/>
          <p:cNvPicPr>
            <a:picLocks noChangeAspect="1" noChangeArrowheads="1"/>
          </p:cNvPicPr>
          <p:nvPr/>
        </p:nvPicPr>
        <p:blipFill>
          <a:blip r:embed="rId4"/>
          <a:srcRect/>
          <a:stretch>
            <a:fillRect/>
          </a:stretch>
        </p:blipFill>
        <p:spPr bwMode="auto">
          <a:xfrm>
            <a:off x="1" y="1981200"/>
            <a:ext cx="5486400" cy="418176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Hortonworks Big Data Use Cases</a:t>
            </a:r>
            <a:endParaRPr lang="en-US" dirty="0"/>
          </a:p>
        </p:txBody>
      </p:sp>
      <p:sp>
        <p:nvSpPr>
          <p:cNvPr id="4" name="Slide Number Placeholder 3"/>
          <p:cNvSpPr>
            <a:spLocks noGrp="1"/>
          </p:cNvSpPr>
          <p:nvPr>
            <p:ph type="sldNum" sz="quarter" idx="12"/>
          </p:nvPr>
        </p:nvSpPr>
        <p:spPr/>
        <p:txBody>
          <a:bodyPr/>
          <a:lstStyle/>
          <a:p>
            <a:fld id="{5A0614AE-7DA6-4443-9A06-FA7BD7CD666D}" type="slidenum">
              <a:rPr lang="en-US" smtClean="0"/>
              <a:pPr/>
              <a:t>45</a:t>
            </a:fld>
            <a:endParaRPr lang="en-US" dirty="0"/>
          </a:p>
        </p:txBody>
      </p:sp>
      <p:pic>
        <p:nvPicPr>
          <p:cNvPr id="239618" name="Picture 2"/>
          <p:cNvPicPr>
            <a:picLocks noChangeAspect="1" noChangeArrowheads="1"/>
          </p:cNvPicPr>
          <p:nvPr/>
        </p:nvPicPr>
        <p:blipFill>
          <a:blip r:embed="rId2"/>
          <a:srcRect/>
          <a:stretch>
            <a:fillRect/>
          </a:stretch>
        </p:blipFill>
        <p:spPr bwMode="auto">
          <a:xfrm>
            <a:off x="1981200" y="876407"/>
            <a:ext cx="6381750" cy="5481531"/>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Performance and scalability</a:t>
            </a:r>
            <a:endParaRPr lang="en-US" dirty="0"/>
          </a:p>
        </p:txBody>
      </p:sp>
      <p:sp>
        <p:nvSpPr>
          <p:cNvPr id="4" name="Slide Number Placeholder 3"/>
          <p:cNvSpPr>
            <a:spLocks noGrp="1"/>
          </p:cNvSpPr>
          <p:nvPr>
            <p:ph type="sldNum" sz="quarter" idx="12"/>
          </p:nvPr>
        </p:nvSpPr>
        <p:spPr/>
        <p:txBody>
          <a:bodyPr/>
          <a:lstStyle/>
          <a:p>
            <a:fld id="{5A0614AE-7DA6-4443-9A06-FA7BD7CD666D}" type="slidenum">
              <a:rPr lang="en-US" smtClean="0"/>
              <a:pPr/>
              <a:t>46</a:t>
            </a:fld>
            <a:endParaRPr lang="en-US" dirty="0"/>
          </a:p>
        </p:txBody>
      </p:sp>
      <p:pic>
        <p:nvPicPr>
          <p:cNvPr id="46082" name="Picture 2"/>
          <p:cNvPicPr>
            <a:picLocks noChangeAspect="1" noChangeArrowheads="1"/>
          </p:cNvPicPr>
          <p:nvPr/>
        </p:nvPicPr>
        <p:blipFill>
          <a:blip r:embed="rId2"/>
          <a:srcRect/>
          <a:stretch>
            <a:fillRect/>
          </a:stretch>
        </p:blipFill>
        <p:spPr bwMode="auto">
          <a:xfrm>
            <a:off x="838200" y="1447800"/>
            <a:ext cx="7924800" cy="41910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Dependability</a:t>
            </a:r>
            <a:endParaRPr lang="en-US" dirty="0"/>
          </a:p>
        </p:txBody>
      </p:sp>
      <p:sp>
        <p:nvSpPr>
          <p:cNvPr id="4" name="Slide Number Placeholder 3"/>
          <p:cNvSpPr>
            <a:spLocks noGrp="1"/>
          </p:cNvSpPr>
          <p:nvPr>
            <p:ph type="sldNum" sz="quarter" idx="12"/>
          </p:nvPr>
        </p:nvSpPr>
        <p:spPr/>
        <p:txBody>
          <a:bodyPr/>
          <a:lstStyle/>
          <a:p>
            <a:fld id="{5A0614AE-7DA6-4443-9A06-FA7BD7CD666D}" type="slidenum">
              <a:rPr lang="en-US" smtClean="0"/>
              <a:pPr/>
              <a:t>47</a:t>
            </a:fld>
            <a:endParaRPr lang="en-US" dirty="0"/>
          </a:p>
        </p:txBody>
      </p:sp>
      <p:pic>
        <p:nvPicPr>
          <p:cNvPr id="47106" name="Picture 2"/>
          <p:cNvPicPr>
            <a:picLocks noChangeAspect="1" noChangeArrowheads="1"/>
          </p:cNvPicPr>
          <p:nvPr/>
        </p:nvPicPr>
        <p:blipFill>
          <a:blip r:embed="rId2"/>
          <a:srcRect/>
          <a:stretch>
            <a:fillRect/>
          </a:stretch>
        </p:blipFill>
        <p:spPr bwMode="auto">
          <a:xfrm>
            <a:off x="1193581" y="1676400"/>
            <a:ext cx="7620000" cy="42672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Manageability</a:t>
            </a:r>
            <a:endParaRPr lang="en-US" dirty="0"/>
          </a:p>
        </p:txBody>
      </p:sp>
      <p:sp>
        <p:nvSpPr>
          <p:cNvPr id="4" name="Slide Number Placeholder 3"/>
          <p:cNvSpPr>
            <a:spLocks noGrp="1"/>
          </p:cNvSpPr>
          <p:nvPr>
            <p:ph type="sldNum" sz="quarter" idx="12"/>
          </p:nvPr>
        </p:nvSpPr>
        <p:spPr/>
        <p:txBody>
          <a:bodyPr/>
          <a:lstStyle/>
          <a:p>
            <a:fld id="{5A0614AE-7DA6-4443-9A06-FA7BD7CD666D}" type="slidenum">
              <a:rPr lang="en-US" smtClean="0"/>
              <a:pPr/>
              <a:t>48</a:t>
            </a:fld>
            <a:endParaRPr lang="en-US" dirty="0"/>
          </a:p>
        </p:txBody>
      </p:sp>
      <p:pic>
        <p:nvPicPr>
          <p:cNvPr id="48130" name="Picture 2"/>
          <p:cNvPicPr>
            <a:picLocks noChangeAspect="1" noChangeArrowheads="1"/>
          </p:cNvPicPr>
          <p:nvPr/>
        </p:nvPicPr>
        <p:blipFill>
          <a:blip r:embed="rId2"/>
          <a:srcRect/>
          <a:stretch>
            <a:fillRect/>
          </a:stretch>
        </p:blipFill>
        <p:spPr bwMode="auto">
          <a:xfrm>
            <a:off x="1282591" y="2067912"/>
            <a:ext cx="7315200" cy="4343399"/>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Measurement units</a:t>
            </a:r>
            <a:endParaRPr lang="en-US" dirty="0"/>
          </a:p>
        </p:txBody>
      </p:sp>
      <p:sp>
        <p:nvSpPr>
          <p:cNvPr id="4" name="Slide Number Placeholder 3"/>
          <p:cNvSpPr>
            <a:spLocks noGrp="1"/>
          </p:cNvSpPr>
          <p:nvPr>
            <p:ph type="sldNum" sz="quarter" idx="12"/>
          </p:nvPr>
        </p:nvSpPr>
        <p:spPr/>
        <p:txBody>
          <a:bodyPr/>
          <a:lstStyle/>
          <a:p>
            <a:fld id="{5A0614AE-7DA6-4443-9A06-FA7BD7CD666D}" type="slidenum">
              <a:rPr lang="en-US" smtClean="0"/>
              <a:pPr/>
              <a:t>4</a:t>
            </a:fld>
            <a:endParaRPr lang="en-US" dirty="0"/>
          </a:p>
        </p:txBody>
      </p:sp>
      <p:pic>
        <p:nvPicPr>
          <p:cNvPr id="112642" name="Picture 2"/>
          <p:cNvPicPr>
            <a:picLocks noChangeAspect="1" noChangeArrowheads="1"/>
          </p:cNvPicPr>
          <p:nvPr/>
        </p:nvPicPr>
        <p:blipFill>
          <a:blip r:embed="rId2"/>
          <a:srcRect/>
          <a:stretch>
            <a:fillRect/>
          </a:stretch>
        </p:blipFill>
        <p:spPr bwMode="auto">
          <a:xfrm>
            <a:off x="685800" y="1371601"/>
            <a:ext cx="8001000" cy="47244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Data Access</a:t>
            </a:r>
            <a:endParaRPr lang="en-US" dirty="0"/>
          </a:p>
        </p:txBody>
      </p:sp>
      <p:sp>
        <p:nvSpPr>
          <p:cNvPr id="4" name="Slide Number Placeholder 3"/>
          <p:cNvSpPr>
            <a:spLocks noGrp="1"/>
          </p:cNvSpPr>
          <p:nvPr>
            <p:ph type="sldNum" sz="quarter" idx="12"/>
          </p:nvPr>
        </p:nvSpPr>
        <p:spPr/>
        <p:txBody>
          <a:bodyPr/>
          <a:lstStyle/>
          <a:p>
            <a:fld id="{5A0614AE-7DA6-4443-9A06-FA7BD7CD666D}" type="slidenum">
              <a:rPr lang="en-US" smtClean="0"/>
              <a:pPr/>
              <a:t>49</a:t>
            </a:fld>
            <a:endParaRPr lang="en-US" dirty="0"/>
          </a:p>
        </p:txBody>
      </p:sp>
      <p:pic>
        <p:nvPicPr>
          <p:cNvPr id="49154" name="Picture 2"/>
          <p:cNvPicPr>
            <a:picLocks noChangeAspect="1" noChangeArrowheads="1"/>
          </p:cNvPicPr>
          <p:nvPr/>
        </p:nvPicPr>
        <p:blipFill>
          <a:blip r:embed="rId2"/>
          <a:srcRect/>
          <a:stretch>
            <a:fillRect/>
          </a:stretch>
        </p:blipFill>
        <p:spPr bwMode="auto">
          <a:xfrm>
            <a:off x="1143000" y="1524000"/>
            <a:ext cx="7620000" cy="44958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A0614AE-7DA6-4443-9A06-FA7BD7CD666D}" type="slidenum">
              <a:rPr lang="en-US" smtClean="0"/>
              <a:pPr/>
              <a:t>50</a:t>
            </a:fld>
            <a:endParaRPr lang="en-US" dirty="0"/>
          </a:p>
        </p:txBody>
      </p:sp>
      <p:pic>
        <p:nvPicPr>
          <p:cNvPr id="1026" name="Picture 2"/>
          <p:cNvPicPr>
            <a:picLocks noChangeAspect="1" noChangeArrowheads="1"/>
          </p:cNvPicPr>
          <p:nvPr/>
        </p:nvPicPr>
        <p:blipFill>
          <a:blip r:embed="rId2"/>
          <a:srcRect/>
          <a:stretch>
            <a:fillRect/>
          </a:stretch>
        </p:blipFill>
        <p:spPr bwMode="auto">
          <a:xfrm>
            <a:off x="1681163" y="928690"/>
            <a:ext cx="6543675" cy="500062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Different Players in Hadoop</a:t>
            </a:r>
            <a:endParaRPr lang="en-US" dirty="0"/>
          </a:p>
        </p:txBody>
      </p:sp>
      <p:sp>
        <p:nvSpPr>
          <p:cNvPr id="4" name="Slide Number Placeholder 3"/>
          <p:cNvSpPr>
            <a:spLocks noGrp="1"/>
          </p:cNvSpPr>
          <p:nvPr>
            <p:ph type="sldNum" sz="quarter" idx="12"/>
          </p:nvPr>
        </p:nvSpPr>
        <p:spPr/>
        <p:txBody>
          <a:bodyPr/>
          <a:lstStyle/>
          <a:p>
            <a:fld id="{5A0614AE-7DA6-4443-9A06-FA7BD7CD666D}" type="slidenum">
              <a:rPr lang="en-US" smtClean="0"/>
              <a:pPr/>
              <a:t>51</a:t>
            </a:fld>
            <a:endParaRPr lang="en-US" dirty="0"/>
          </a:p>
        </p:txBody>
      </p:sp>
      <p:pic>
        <p:nvPicPr>
          <p:cNvPr id="240642" name="Picture 2" descr="http://3.bp.blogspot.com/-dkoOlZEX01Y/UBkZctqwdEI/AAAAAAAAALs/_2XOhLRnxAU/s1600/ecosystem.JPG"/>
          <p:cNvPicPr>
            <a:picLocks noChangeAspect="1" noChangeArrowheads="1"/>
          </p:cNvPicPr>
          <p:nvPr/>
        </p:nvPicPr>
        <p:blipFill>
          <a:blip r:embed="rId2"/>
          <a:srcRect/>
          <a:stretch>
            <a:fillRect/>
          </a:stretch>
        </p:blipFill>
        <p:spPr bwMode="auto">
          <a:xfrm>
            <a:off x="1447800" y="1428749"/>
            <a:ext cx="6572250" cy="5429251"/>
          </a:xfrm>
          <a:prstGeom prst="rect">
            <a:avLst/>
          </a:prstGeom>
          <a:noFill/>
        </p:spPr>
      </p:pic>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a:p>
        </p:txBody>
      </p:sp>
      <p:pic>
        <p:nvPicPr>
          <p:cNvPr id="164866" name="Picture 2" descr="http://mattturck.com/wp-content/uploads/2016/03/Big-Data-Landscape-2016-v18-FINAL.png"/>
          <p:cNvPicPr>
            <a:picLocks noChangeAspect="1" noChangeArrowheads="1"/>
          </p:cNvPicPr>
          <p:nvPr/>
        </p:nvPicPr>
        <p:blipFill>
          <a:blip r:embed="rId2" cstate="print"/>
          <a:srcRect/>
          <a:stretch>
            <a:fillRect/>
          </a:stretch>
        </p:blipFill>
        <p:spPr bwMode="auto">
          <a:xfrm>
            <a:off x="681605" y="0"/>
            <a:ext cx="9224395" cy="6934200"/>
          </a:xfrm>
          <a:prstGeom prst="rect">
            <a:avLst/>
          </a:prstGeom>
          <a:noFill/>
        </p:spPr>
      </p:pic>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ooter Placeholder 3"/>
          <p:cNvSpPr txBox="1">
            <a:spLocks/>
          </p:cNvSpPr>
          <p:nvPr/>
        </p:nvSpPr>
        <p:spPr>
          <a:xfrm>
            <a:off x="8583544" y="6435971"/>
            <a:ext cx="1474856" cy="249320"/>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9pPr>
          </a:lstStyle>
          <a:p>
            <a:r>
              <a:rPr lang="en-US" sz="1050" dirty="0" smtClean="0">
                <a:solidFill>
                  <a:schemeClr val="tx1"/>
                </a:solidFill>
              </a:rPr>
              <a:t>Copyright 2013-14</a:t>
            </a:r>
            <a:endParaRPr lang="en-US" sz="1050" dirty="0">
              <a:solidFill>
                <a:schemeClr val="tx1"/>
              </a:solidFill>
            </a:endParaRPr>
          </a:p>
        </p:txBody>
      </p:sp>
      <p:sp>
        <p:nvSpPr>
          <p:cNvPr id="13" name="TextBox 12"/>
          <p:cNvSpPr txBox="1"/>
          <p:nvPr/>
        </p:nvSpPr>
        <p:spPr>
          <a:xfrm>
            <a:off x="476250" y="304802"/>
            <a:ext cx="8439151" cy="769441"/>
          </a:xfrm>
          <a:prstGeom prst="rect">
            <a:avLst/>
          </a:prstGeom>
          <a:noFill/>
        </p:spPr>
        <p:txBody>
          <a:bodyPr wrap="square" rtlCol="0">
            <a:spAutoFit/>
          </a:bodyPr>
          <a:lstStyle/>
          <a:p>
            <a:r>
              <a:rPr lang="en-US" sz="4400" b="1" dirty="0" smtClean="0">
                <a:solidFill>
                  <a:srgbClr val="C00000"/>
                </a:solidFill>
                <a:latin typeface="Times New Roman" pitchFamily="18" charset="0"/>
                <a:ea typeface="Arial"/>
                <a:cs typeface="Times New Roman" pitchFamily="18" charset="0"/>
                <a:sym typeface="Arial"/>
              </a:rPr>
              <a:t>Agenda for Today’s Session</a:t>
            </a:r>
          </a:p>
        </p:txBody>
      </p:sp>
      <p:cxnSp>
        <p:nvCxnSpPr>
          <p:cNvPr id="7" name="Straight Connector 6"/>
          <p:cNvCxnSpPr/>
          <p:nvPr/>
        </p:nvCxnSpPr>
        <p:spPr>
          <a:xfrm flipV="1">
            <a:off x="361950" y="1172309"/>
            <a:ext cx="9191625" cy="35169"/>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V="1">
            <a:off x="552450" y="6732183"/>
            <a:ext cx="8768523" cy="85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476250" y="1714420"/>
            <a:ext cx="8062913" cy="3416320"/>
          </a:xfrm>
          <a:prstGeom prst="rect">
            <a:avLst/>
          </a:prstGeom>
          <a:noFill/>
        </p:spPr>
        <p:txBody>
          <a:bodyPr wrap="square" rtlCol="0">
            <a:spAutoFit/>
          </a:bodyPr>
          <a:lstStyle/>
          <a:p>
            <a:pPr lvl="1" fontAlgn="base"/>
            <a:r>
              <a:rPr lang="en-US" sz="2400" dirty="0" smtClean="0"/>
              <a:t>Significance of HDFS in </a:t>
            </a:r>
            <a:r>
              <a:rPr lang="en-US" sz="2400" dirty="0" err="1" smtClean="0"/>
              <a:t>Hadoop</a:t>
            </a:r>
            <a:r>
              <a:rPr lang="en-US" sz="2400" dirty="0" smtClean="0"/>
              <a:t>  </a:t>
            </a:r>
          </a:p>
          <a:p>
            <a:pPr lvl="1" fontAlgn="base"/>
            <a:r>
              <a:rPr lang="en-US" sz="2400" dirty="0" smtClean="0"/>
              <a:t>HDFS Features </a:t>
            </a:r>
          </a:p>
          <a:p>
            <a:pPr lvl="1" fontAlgn="base"/>
            <a:r>
              <a:rPr lang="en-US" sz="2400" dirty="0" smtClean="0"/>
              <a:t>Daemons of </a:t>
            </a:r>
            <a:r>
              <a:rPr lang="en-US" sz="2400" dirty="0" err="1" smtClean="0"/>
              <a:t>Hadoop</a:t>
            </a:r>
            <a:r>
              <a:rPr lang="en-US" sz="2400" dirty="0" smtClean="0"/>
              <a:t> and functionalities</a:t>
            </a:r>
          </a:p>
          <a:p>
            <a:pPr lvl="1" fontAlgn="base"/>
            <a:r>
              <a:rPr lang="en-US" sz="2400" dirty="0" smtClean="0"/>
              <a:t>Data Storage in HDFS</a:t>
            </a:r>
          </a:p>
          <a:p>
            <a:pPr lvl="1" fontAlgn="base"/>
            <a:r>
              <a:rPr lang="en-US" sz="2400" dirty="0" smtClean="0"/>
              <a:t>Accessing HDFS</a:t>
            </a:r>
          </a:p>
          <a:p>
            <a:pPr lvl="1" fontAlgn="base"/>
            <a:r>
              <a:rPr lang="en-US" sz="2400" dirty="0" smtClean="0"/>
              <a:t>Data Flow </a:t>
            </a:r>
          </a:p>
          <a:p>
            <a:pPr lvl="1" fontAlgn="base"/>
            <a:r>
              <a:rPr lang="en-US" sz="2400" dirty="0" smtClean="0"/>
              <a:t>Anatomy of a File Read </a:t>
            </a:r>
          </a:p>
          <a:p>
            <a:pPr lvl="1" fontAlgn="base"/>
            <a:r>
              <a:rPr lang="en-US" sz="2400" dirty="0" smtClean="0"/>
              <a:t>Anatomy of a File Write </a:t>
            </a:r>
          </a:p>
          <a:p>
            <a:pPr lvl="1" fontAlgn="base"/>
            <a:r>
              <a:rPr lang="en-US" sz="2400" dirty="0" err="1" smtClean="0"/>
              <a:t>Hadoop</a:t>
            </a:r>
            <a:r>
              <a:rPr lang="en-US" sz="2400" dirty="0" smtClean="0"/>
              <a:t> Archives</a:t>
            </a:r>
          </a:p>
        </p:txBody>
      </p:sp>
    </p:spTree>
    <p:extLst>
      <p:ext uri="{BB962C8B-B14F-4D97-AF65-F5344CB8AC3E}">
        <p14:creationId xmlns="" xmlns:p14="http://schemas.microsoft.com/office/powerpoint/2010/main" val="69355345"/>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71297" y="2391421"/>
            <a:ext cx="6273800" cy="1371600"/>
          </a:xfrm>
        </p:spPr>
        <p:txBody>
          <a:bodyPr/>
          <a:lstStyle/>
          <a:p>
            <a:r>
              <a:rPr lang="en-US" dirty="0" smtClean="0"/>
              <a:t>When dataset out grows the storage of single capacity…</a:t>
            </a:r>
            <a:endParaRPr lang="en-US" dirty="0"/>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Introduction HDFS</a:t>
            </a:r>
            <a:br>
              <a:rPr smtClean="0"/>
            </a:br>
            <a:endParaRPr lang="en-US" dirty="0"/>
          </a:p>
        </p:txBody>
      </p:sp>
      <p:sp>
        <p:nvSpPr>
          <p:cNvPr id="3" name="Content Placeholder 2"/>
          <p:cNvSpPr>
            <a:spLocks noGrp="1"/>
          </p:cNvSpPr>
          <p:nvPr>
            <p:ph idx="1"/>
          </p:nvPr>
        </p:nvSpPr>
        <p:spPr/>
        <p:txBody>
          <a:bodyPr>
            <a:normAutofit/>
          </a:bodyPr>
          <a:lstStyle/>
          <a:p>
            <a:r>
              <a:rPr lang="en-US" sz="2400" dirty="0" smtClean="0"/>
              <a:t>The </a:t>
            </a:r>
            <a:r>
              <a:rPr lang="en-US" sz="2400" dirty="0" err="1" smtClean="0"/>
              <a:t>Hadoop</a:t>
            </a:r>
            <a:r>
              <a:rPr lang="en-US" sz="2400" dirty="0" smtClean="0"/>
              <a:t> Distributed File System (HDFS) is a distributed file system designed to run on commodity hardware. </a:t>
            </a:r>
          </a:p>
          <a:p>
            <a:r>
              <a:rPr lang="en-US" sz="2400" dirty="0" smtClean="0"/>
              <a:t>HDFS is highly fault-tolerant and is designed to be deployed on low-cost hardware. </a:t>
            </a:r>
          </a:p>
          <a:p>
            <a:r>
              <a:rPr lang="en-US" sz="2400" dirty="0" smtClean="0"/>
              <a:t>HDFS provides high throughput access to application data and is suitable for applications that have large data sets.</a:t>
            </a:r>
            <a:endParaRPr lang="en-US" sz="2400" dirty="0"/>
          </a:p>
        </p:txBody>
      </p:sp>
      <p:sp>
        <p:nvSpPr>
          <p:cNvPr id="4" name="Slide Number Placeholder 3"/>
          <p:cNvSpPr>
            <a:spLocks noGrp="1"/>
          </p:cNvSpPr>
          <p:nvPr>
            <p:ph type="sldNum" sz="quarter" idx="12"/>
          </p:nvPr>
        </p:nvSpPr>
        <p:spPr/>
        <p:txBody>
          <a:bodyPr/>
          <a:lstStyle/>
          <a:p>
            <a:fld id="{5A0614AE-7DA6-4443-9A06-FA7BD7CD666D}" type="slidenum">
              <a:rPr lang="en-US" smtClean="0"/>
              <a:pPr/>
              <a:t>55</a:t>
            </a:fld>
            <a:endParaRPr lang="en-US" dirty="0"/>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Assumptions and Goals</a:t>
            </a:r>
            <a:endParaRPr lang="en-US" dirty="0"/>
          </a:p>
        </p:txBody>
      </p:sp>
      <p:sp>
        <p:nvSpPr>
          <p:cNvPr id="3" name="Content Placeholder 2"/>
          <p:cNvSpPr>
            <a:spLocks noGrp="1"/>
          </p:cNvSpPr>
          <p:nvPr>
            <p:ph idx="1"/>
          </p:nvPr>
        </p:nvSpPr>
        <p:spPr/>
        <p:txBody>
          <a:bodyPr/>
          <a:lstStyle/>
          <a:p>
            <a:pPr marL="342900" indent="-342900">
              <a:buFont typeface="+mj-lt"/>
              <a:buAutoNum type="arabicPeriod"/>
            </a:pPr>
            <a:r>
              <a:rPr lang="en-US" dirty="0" smtClean="0"/>
              <a:t>Hardware failure</a:t>
            </a:r>
          </a:p>
          <a:p>
            <a:pPr marL="342900" indent="-342900">
              <a:buFont typeface="+mj-lt"/>
              <a:buAutoNum type="arabicPeriod"/>
            </a:pPr>
            <a:r>
              <a:rPr lang="en-US" dirty="0" smtClean="0"/>
              <a:t>streaming Data Access</a:t>
            </a:r>
          </a:p>
          <a:p>
            <a:pPr marL="342900" indent="-342900">
              <a:buFont typeface="+mj-lt"/>
              <a:buAutoNum type="arabicPeriod"/>
            </a:pPr>
            <a:r>
              <a:rPr lang="en-US" dirty="0" smtClean="0"/>
              <a:t>large Data Sets</a:t>
            </a:r>
          </a:p>
          <a:p>
            <a:pPr marL="342900" indent="-342900">
              <a:buFont typeface="+mj-lt"/>
              <a:buAutoNum type="arabicPeriod"/>
            </a:pPr>
            <a:r>
              <a:rPr lang="en-US" dirty="0" smtClean="0"/>
              <a:t>simple Coherency Model</a:t>
            </a:r>
          </a:p>
          <a:p>
            <a:pPr marL="342900" indent="-342900">
              <a:buFont typeface="+mj-lt"/>
              <a:buAutoNum type="arabicPeriod"/>
            </a:pPr>
            <a:r>
              <a:rPr lang="en-US" dirty="0" smtClean="0"/>
              <a:t>Moving Computation is Cheaper than Moving Data</a:t>
            </a:r>
          </a:p>
          <a:p>
            <a:pPr marL="342900" indent="-342900">
              <a:buFont typeface="+mj-lt"/>
              <a:buAutoNum type="arabicPeriod"/>
            </a:pPr>
            <a:r>
              <a:rPr lang="en-US" dirty="0" smtClean="0"/>
              <a:t>Portability Across Heterogeneous Hardware and Software Platforms</a:t>
            </a:r>
          </a:p>
          <a:p>
            <a:pPr marL="342900" indent="-342900">
              <a:buFont typeface="+mj-lt"/>
              <a:buAutoNum type="arabicPeriod"/>
            </a:pPr>
            <a:endParaRPr lang="en-US" dirty="0" smtClean="0"/>
          </a:p>
        </p:txBody>
      </p:sp>
      <p:sp>
        <p:nvSpPr>
          <p:cNvPr id="4" name="Slide Number Placeholder 3"/>
          <p:cNvSpPr>
            <a:spLocks noGrp="1"/>
          </p:cNvSpPr>
          <p:nvPr>
            <p:ph type="sldNum" sz="quarter" idx="12"/>
          </p:nvPr>
        </p:nvSpPr>
        <p:spPr/>
        <p:txBody>
          <a:bodyPr/>
          <a:lstStyle/>
          <a:p>
            <a:fld id="{5A0614AE-7DA6-4443-9A06-FA7BD7CD666D}" type="slidenum">
              <a:rPr lang="en-US" smtClean="0"/>
              <a:pPr/>
              <a:t>56</a:t>
            </a:fld>
            <a:endParaRPr lang="en-US" dirty="0"/>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Hardware failure</a:t>
            </a:r>
            <a:endParaRPr lang="en-US" dirty="0"/>
          </a:p>
        </p:txBody>
      </p:sp>
      <p:sp>
        <p:nvSpPr>
          <p:cNvPr id="3" name="Content Placeholder 2"/>
          <p:cNvSpPr>
            <a:spLocks noGrp="1"/>
          </p:cNvSpPr>
          <p:nvPr>
            <p:ph idx="1"/>
          </p:nvPr>
        </p:nvSpPr>
        <p:spPr/>
        <p:txBody>
          <a:bodyPr/>
          <a:lstStyle/>
          <a:p>
            <a:r>
              <a:rPr lang="en-US" dirty="0" smtClean="0"/>
              <a:t>Hardware failure is the norm rather than the exception.</a:t>
            </a:r>
          </a:p>
          <a:p>
            <a:r>
              <a:rPr lang="en-US" dirty="0" smtClean="0"/>
              <a:t>An HDFS instance may consist of hundreds or thousands of server machines, each storing part of the file system’s data. </a:t>
            </a:r>
          </a:p>
          <a:p>
            <a:r>
              <a:rPr lang="en-US" dirty="0" smtClean="0"/>
              <a:t>Detection of faults and quick, automatic recovery from them is a core architectural goal of HDFS.</a:t>
            </a:r>
            <a:endParaRPr lang="en-US" dirty="0"/>
          </a:p>
        </p:txBody>
      </p:sp>
      <p:sp>
        <p:nvSpPr>
          <p:cNvPr id="4" name="Slide Number Placeholder 3"/>
          <p:cNvSpPr>
            <a:spLocks noGrp="1"/>
          </p:cNvSpPr>
          <p:nvPr>
            <p:ph type="sldNum" sz="quarter" idx="12"/>
          </p:nvPr>
        </p:nvSpPr>
        <p:spPr/>
        <p:txBody>
          <a:bodyPr/>
          <a:lstStyle/>
          <a:p>
            <a:fld id="{5A0614AE-7DA6-4443-9A06-FA7BD7CD666D}" type="slidenum">
              <a:rPr lang="en-US" smtClean="0"/>
              <a:pPr/>
              <a:t>57</a:t>
            </a:fld>
            <a:endParaRPr lang="en-US" dirty="0"/>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smtClean="0"/>
              <a:t>Streaming Data Access</a:t>
            </a:r>
            <a:endParaRPr lang="en-US" dirty="0"/>
          </a:p>
        </p:txBody>
      </p:sp>
      <p:sp>
        <p:nvSpPr>
          <p:cNvPr id="3" name="Content Placeholder 2"/>
          <p:cNvSpPr>
            <a:spLocks noGrp="1"/>
          </p:cNvSpPr>
          <p:nvPr>
            <p:ph idx="1"/>
          </p:nvPr>
        </p:nvSpPr>
        <p:spPr/>
        <p:txBody>
          <a:bodyPr/>
          <a:lstStyle/>
          <a:p>
            <a:r>
              <a:rPr lang="en-US" dirty="0" smtClean="0"/>
              <a:t>Applications that run on HDFS need streaming access to their data sets. </a:t>
            </a:r>
          </a:p>
          <a:p>
            <a:r>
              <a:rPr lang="en-US" dirty="0" smtClean="0"/>
              <a:t> HDFS is designed more for batch processing rather than interactive use by users. </a:t>
            </a:r>
          </a:p>
          <a:p>
            <a:r>
              <a:rPr lang="en-US" smtClean="0"/>
              <a:t> </a:t>
            </a:r>
            <a:endParaRPr lang="en-US" dirty="0"/>
          </a:p>
        </p:txBody>
      </p:sp>
      <p:sp>
        <p:nvSpPr>
          <p:cNvPr id="4" name="Slide Number Placeholder 3"/>
          <p:cNvSpPr>
            <a:spLocks noGrp="1"/>
          </p:cNvSpPr>
          <p:nvPr>
            <p:ph type="sldNum" sz="quarter" idx="12"/>
          </p:nvPr>
        </p:nvSpPr>
        <p:spPr/>
        <p:txBody>
          <a:bodyPr/>
          <a:lstStyle/>
          <a:p>
            <a:fld id="{5A0614AE-7DA6-4443-9A06-FA7BD7CD666D}" type="slidenum">
              <a:rPr lang="en-US" smtClean="0"/>
              <a:pPr/>
              <a:t>58</a:t>
            </a:fld>
            <a:endParaRPr lang="en-US"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2"/>
          <p:cNvPicPr>
            <a:picLocks noChangeAspect="1" noChangeArrowheads="1"/>
          </p:cNvPicPr>
          <p:nvPr/>
        </p:nvPicPr>
        <p:blipFill>
          <a:blip r:embed="rId2"/>
          <a:srcRect/>
          <a:stretch>
            <a:fillRect/>
          </a:stretch>
        </p:blipFill>
        <p:spPr bwMode="auto">
          <a:xfrm>
            <a:off x="541706" y="785794"/>
            <a:ext cx="6655640" cy="5715040"/>
          </a:xfrm>
          <a:prstGeom prst="rect">
            <a:avLst/>
          </a:prstGeom>
          <a:noFill/>
          <a:ln w="9525">
            <a:noFill/>
            <a:miter lim="800000"/>
            <a:headEnd/>
            <a:tailEnd/>
          </a:ln>
          <a:effectLst/>
        </p:spPr>
      </p:pic>
      <p:sp>
        <p:nvSpPr>
          <p:cNvPr id="3" name="Rectangle 2"/>
          <p:cNvSpPr/>
          <p:nvPr/>
        </p:nvSpPr>
        <p:spPr>
          <a:xfrm>
            <a:off x="309530" y="0"/>
            <a:ext cx="9209549" cy="71435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smtClean="0">
                <a:solidFill>
                  <a:schemeClr val="tx1"/>
                </a:solidFill>
              </a:rPr>
              <a:t>Challenges of Big Data</a:t>
            </a:r>
            <a:endParaRPr lang="en-US" sz="3600" dirty="0">
              <a:solidFill>
                <a:schemeClr val="tx1"/>
              </a:solidFill>
            </a:endParaRPr>
          </a:p>
        </p:txBody>
      </p:sp>
      <p:sp>
        <p:nvSpPr>
          <p:cNvPr id="4" name="Rectangle 3"/>
          <p:cNvSpPr/>
          <p:nvPr/>
        </p:nvSpPr>
        <p:spPr>
          <a:xfrm>
            <a:off x="7506909" y="857232"/>
            <a:ext cx="2166953" cy="5572164"/>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The challenges include analysis, capture, search, sharing, storage, transfer, visualization, and privacy violations.</a:t>
            </a:r>
            <a:endParaRPr lang="en-US" dirty="0">
              <a:solidFill>
                <a:schemeClr val="tx1"/>
              </a:solidFill>
            </a:endParaRPr>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smtClean="0"/>
              <a:t>Large Data Sets</a:t>
            </a:r>
            <a:endParaRPr lang="en-US" dirty="0"/>
          </a:p>
        </p:txBody>
      </p:sp>
      <p:sp>
        <p:nvSpPr>
          <p:cNvPr id="3" name="Content Placeholder 2"/>
          <p:cNvSpPr>
            <a:spLocks noGrp="1"/>
          </p:cNvSpPr>
          <p:nvPr>
            <p:ph idx="1"/>
          </p:nvPr>
        </p:nvSpPr>
        <p:spPr/>
        <p:txBody>
          <a:bodyPr/>
          <a:lstStyle/>
          <a:p>
            <a:r>
              <a:rPr lang="en-US" dirty="0" smtClean="0"/>
              <a:t>Applications that run on HDFS have large data sets. </a:t>
            </a:r>
          </a:p>
          <a:p>
            <a:r>
              <a:rPr lang="en-US" dirty="0" smtClean="0"/>
              <a:t>A typical file in HDFS is gigabytes to terabytes in size. Thus, HDFS is tuned to support large files. </a:t>
            </a:r>
          </a:p>
          <a:p>
            <a:r>
              <a:rPr lang="en-US" dirty="0" smtClean="0"/>
              <a:t>It should provide high aggregate data bandwidth and scale to hundreds of nodes in a single cluster. </a:t>
            </a:r>
          </a:p>
          <a:p>
            <a:r>
              <a:rPr lang="en-US" dirty="0" smtClean="0"/>
              <a:t>It should support tens of millions of files in a single instance.</a:t>
            </a:r>
          </a:p>
          <a:p>
            <a:r>
              <a:rPr lang="en-US" dirty="0" smtClean="0"/>
              <a:t/>
            </a:r>
            <a:br>
              <a:rPr lang="en-US" dirty="0" smtClean="0"/>
            </a:br>
            <a:endParaRPr lang="en-US" dirty="0"/>
          </a:p>
        </p:txBody>
      </p:sp>
      <p:sp>
        <p:nvSpPr>
          <p:cNvPr id="4" name="Slide Number Placeholder 3"/>
          <p:cNvSpPr>
            <a:spLocks noGrp="1"/>
          </p:cNvSpPr>
          <p:nvPr>
            <p:ph type="sldNum" sz="quarter" idx="12"/>
          </p:nvPr>
        </p:nvSpPr>
        <p:spPr/>
        <p:txBody>
          <a:bodyPr/>
          <a:lstStyle/>
          <a:p>
            <a:fld id="{5A0614AE-7DA6-4443-9A06-FA7BD7CD666D}" type="slidenum">
              <a:rPr lang="en-US" smtClean="0"/>
              <a:pPr/>
              <a:t>59</a:t>
            </a:fld>
            <a:endParaRPr lang="en-US" dirty="0"/>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smtClean="0"/>
              <a:t>Simple Coherency Model</a:t>
            </a:r>
            <a:endParaRPr lang="en-US" dirty="0"/>
          </a:p>
        </p:txBody>
      </p:sp>
      <p:sp>
        <p:nvSpPr>
          <p:cNvPr id="3" name="Content Placeholder 2"/>
          <p:cNvSpPr>
            <a:spLocks noGrp="1"/>
          </p:cNvSpPr>
          <p:nvPr>
            <p:ph idx="1"/>
          </p:nvPr>
        </p:nvSpPr>
        <p:spPr/>
        <p:txBody>
          <a:bodyPr/>
          <a:lstStyle/>
          <a:p>
            <a:r>
              <a:rPr lang="en-US" dirty="0" smtClean="0"/>
              <a:t>HDFS applications need a write-once-read-many access model for files. </a:t>
            </a:r>
          </a:p>
          <a:p>
            <a:r>
              <a:rPr lang="en-US" dirty="0" smtClean="0"/>
              <a:t>A file once created, written, and closed need not be changed. </a:t>
            </a:r>
          </a:p>
          <a:p>
            <a:r>
              <a:rPr lang="en-US" dirty="0" smtClean="0"/>
              <a:t>This assumption simplifies data coherency issues and enables high throughput data access.’</a:t>
            </a:r>
          </a:p>
          <a:p>
            <a:r>
              <a:rPr lang="en-US" dirty="0" smtClean="0"/>
              <a:t>There is a plan to support appending-writes to files in the future.</a:t>
            </a:r>
          </a:p>
          <a:p>
            <a:r>
              <a:rPr lang="en-US" dirty="0" smtClean="0"/>
              <a:t/>
            </a:r>
            <a:br>
              <a:rPr lang="en-US" dirty="0" smtClean="0"/>
            </a:br>
            <a:endParaRPr lang="en-US" dirty="0"/>
          </a:p>
        </p:txBody>
      </p:sp>
      <p:sp>
        <p:nvSpPr>
          <p:cNvPr id="4" name="Slide Number Placeholder 3"/>
          <p:cNvSpPr>
            <a:spLocks noGrp="1"/>
          </p:cNvSpPr>
          <p:nvPr>
            <p:ph type="sldNum" sz="quarter" idx="12"/>
          </p:nvPr>
        </p:nvSpPr>
        <p:spPr/>
        <p:txBody>
          <a:bodyPr/>
          <a:lstStyle/>
          <a:p>
            <a:fld id="{5A0614AE-7DA6-4443-9A06-FA7BD7CD666D}" type="slidenum">
              <a:rPr lang="en-US" smtClean="0"/>
              <a:pPr/>
              <a:t>60</a:t>
            </a:fld>
            <a:endParaRPr lang="en-US" dirty="0"/>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smtClean="0"/>
              <a:t>“Moving Computation is Cheaper than Moving Data”</a:t>
            </a:r>
            <a:endParaRPr lang="en-US" dirty="0"/>
          </a:p>
        </p:txBody>
      </p:sp>
      <p:sp>
        <p:nvSpPr>
          <p:cNvPr id="3" name="Content Placeholder 2"/>
          <p:cNvSpPr>
            <a:spLocks noGrp="1"/>
          </p:cNvSpPr>
          <p:nvPr>
            <p:ph idx="1"/>
          </p:nvPr>
        </p:nvSpPr>
        <p:spPr/>
        <p:txBody>
          <a:bodyPr/>
          <a:lstStyle/>
          <a:p>
            <a:r>
              <a:rPr lang="en-US" dirty="0" smtClean="0"/>
              <a:t>A computation requested by an application is much more efficient if it is executed near the data it operates on. This is especially true when the size of the data set is huge. </a:t>
            </a:r>
          </a:p>
          <a:p>
            <a:r>
              <a:rPr lang="en-US" dirty="0" smtClean="0"/>
              <a:t>HDFS provides interfaces for applications to move themselves closer to where the data is located.</a:t>
            </a:r>
          </a:p>
          <a:p>
            <a:r>
              <a:rPr lang="en-US" dirty="0" smtClean="0"/>
              <a:t>This minimizes network congestion and increases the overall throughput of the system. </a:t>
            </a:r>
          </a:p>
        </p:txBody>
      </p:sp>
      <p:sp>
        <p:nvSpPr>
          <p:cNvPr id="4" name="Slide Number Placeholder 3"/>
          <p:cNvSpPr>
            <a:spLocks noGrp="1"/>
          </p:cNvSpPr>
          <p:nvPr>
            <p:ph type="sldNum" sz="quarter" idx="12"/>
          </p:nvPr>
        </p:nvSpPr>
        <p:spPr/>
        <p:txBody>
          <a:bodyPr/>
          <a:lstStyle/>
          <a:p>
            <a:fld id="{5A0614AE-7DA6-4443-9A06-FA7BD7CD666D}" type="slidenum">
              <a:rPr lang="en-US" smtClean="0"/>
              <a:pPr/>
              <a:t>61</a:t>
            </a:fld>
            <a:endParaRPr lang="en-US" dirty="0"/>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5300" y="152718"/>
            <a:ext cx="8727527" cy="1371600"/>
          </a:xfrm>
        </p:spPr>
        <p:txBody>
          <a:bodyPr>
            <a:normAutofit/>
          </a:bodyPr>
          <a:lstStyle/>
          <a:p>
            <a:r>
              <a:rPr smtClean="0"/>
              <a:t>Portability Across</a:t>
            </a:r>
            <a:r>
              <a:rPr lang="en-US" dirty="0" smtClean="0"/>
              <a:t> </a:t>
            </a:r>
            <a:r>
              <a:rPr smtClean="0"/>
              <a:t>Heterogeneous Hardware and Software Platforms</a:t>
            </a:r>
            <a:endParaRPr lang="en-US" dirty="0"/>
          </a:p>
        </p:txBody>
      </p:sp>
      <p:sp>
        <p:nvSpPr>
          <p:cNvPr id="3" name="Content Placeholder 2"/>
          <p:cNvSpPr>
            <a:spLocks noGrp="1"/>
          </p:cNvSpPr>
          <p:nvPr>
            <p:ph idx="1"/>
          </p:nvPr>
        </p:nvSpPr>
        <p:spPr/>
        <p:txBody>
          <a:bodyPr/>
          <a:lstStyle/>
          <a:p>
            <a:endParaRPr lang="en-US" dirty="0" smtClean="0"/>
          </a:p>
          <a:p>
            <a:endParaRPr lang="en-US" dirty="0" smtClean="0"/>
          </a:p>
          <a:p>
            <a:r>
              <a:rPr lang="en-US" dirty="0" smtClean="0"/>
              <a:t>HDFS has been designed to be easily portable from one platform to another.</a:t>
            </a:r>
          </a:p>
          <a:p>
            <a:r>
              <a:rPr lang="en-US" dirty="0" smtClean="0"/>
              <a:t>This facilitates widespread adoption of HDFS as a platform of choice for a large set of applications.</a:t>
            </a:r>
          </a:p>
          <a:p>
            <a:r>
              <a:rPr lang="en-US" dirty="0" smtClean="0"/>
              <a:t/>
            </a:r>
            <a:br>
              <a:rPr lang="en-US" dirty="0" smtClean="0"/>
            </a:br>
            <a:endParaRPr lang="en-US" dirty="0"/>
          </a:p>
        </p:txBody>
      </p:sp>
      <p:sp>
        <p:nvSpPr>
          <p:cNvPr id="4" name="Slide Number Placeholder 3"/>
          <p:cNvSpPr>
            <a:spLocks noGrp="1"/>
          </p:cNvSpPr>
          <p:nvPr>
            <p:ph type="sldNum" sz="quarter" idx="12"/>
          </p:nvPr>
        </p:nvSpPr>
        <p:spPr/>
        <p:txBody>
          <a:bodyPr/>
          <a:lstStyle/>
          <a:p>
            <a:fld id="{5A0614AE-7DA6-4443-9A06-FA7BD7CD666D}" type="slidenum">
              <a:rPr lang="en-US" smtClean="0"/>
              <a:pPr/>
              <a:t>62</a:t>
            </a:fld>
            <a:endParaRPr lang="en-US" dirty="0"/>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A0614AE-7DA6-4443-9A06-FA7BD7CD666D}" type="slidenum">
              <a:rPr lang="en-US" smtClean="0"/>
              <a:pPr/>
              <a:t>63</a:t>
            </a:fld>
            <a:endParaRPr lang="en-US" dirty="0"/>
          </a:p>
        </p:txBody>
      </p:sp>
      <p:pic>
        <p:nvPicPr>
          <p:cNvPr id="1026" name="Picture 2"/>
          <p:cNvPicPr>
            <a:picLocks noChangeAspect="1" noChangeArrowheads="1"/>
          </p:cNvPicPr>
          <p:nvPr/>
        </p:nvPicPr>
        <p:blipFill>
          <a:blip r:embed="rId2"/>
          <a:srcRect/>
          <a:stretch>
            <a:fillRect/>
          </a:stretch>
        </p:blipFill>
        <p:spPr bwMode="auto">
          <a:xfrm>
            <a:off x="790576" y="1143000"/>
            <a:ext cx="8324850" cy="516255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smtClean="0"/>
              <a:t>NameNode and DataNodes</a:t>
            </a:r>
            <a:endParaRPr lang="en-US" dirty="0"/>
          </a:p>
        </p:txBody>
      </p:sp>
      <p:sp>
        <p:nvSpPr>
          <p:cNvPr id="3" name="Content Placeholder 2"/>
          <p:cNvSpPr>
            <a:spLocks noGrp="1"/>
          </p:cNvSpPr>
          <p:nvPr>
            <p:ph idx="1"/>
          </p:nvPr>
        </p:nvSpPr>
        <p:spPr/>
        <p:txBody>
          <a:bodyPr/>
          <a:lstStyle/>
          <a:p>
            <a:r>
              <a:rPr lang="en-US" dirty="0" smtClean="0"/>
              <a:t>HDFS has a master/slave architecture. </a:t>
            </a:r>
          </a:p>
          <a:p>
            <a:r>
              <a:rPr lang="en-US" dirty="0" smtClean="0"/>
              <a:t>An HDFS cluster consists of a single </a:t>
            </a:r>
            <a:r>
              <a:rPr lang="en-US" b="1" dirty="0" err="1" smtClean="0"/>
              <a:t>NameNode</a:t>
            </a:r>
            <a:r>
              <a:rPr lang="en-US" dirty="0" smtClean="0"/>
              <a:t>, a master server that manages the file system namespace and regulates access to files by clients.</a:t>
            </a:r>
          </a:p>
          <a:p>
            <a:endParaRPr lang="en-US" dirty="0" smtClean="0"/>
          </a:p>
          <a:p>
            <a:r>
              <a:rPr lang="en-US" dirty="0" smtClean="0"/>
              <a:t> In addition, there are a number of </a:t>
            </a:r>
            <a:r>
              <a:rPr lang="en-US" b="1" dirty="0" err="1" smtClean="0"/>
              <a:t>DataNodes</a:t>
            </a:r>
            <a:r>
              <a:rPr lang="en-US" dirty="0" smtClean="0"/>
              <a:t>, usually one per node in the cluster, which manage storage attached to the nodes that they run on. </a:t>
            </a:r>
            <a:endParaRPr lang="en-US" dirty="0"/>
          </a:p>
        </p:txBody>
      </p:sp>
      <p:sp>
        <p:nvSpPr>
          <p:cNvPr id="4" name="Slide Number Placeholder 3"/>
          <p:cNvSpPr>
            <a:spLocks noGrp="1"/>
          </p:cNvSpPr>
          <p:nvPr>
            <p:ph type="sldNum" sz="quarter" idx="12"/>
          </p:nvPr>
        </p:nvSpPr>
        <p:spPr/>
        <p:txBody>
          <a:bodyPr/>
          <a:lstStyle/>
          <a:p>
            <a:fld id="{5A0614AE-7DA6-4443-9A06-FA7BD7CD666D}" type="slidenum">
              <a:rPr lang="en-US" smtClean="0"/>
              <a:pPr/>
              <a:t>64</a:t>
            </a:fld>
            <a:endParaRPr lang="en-US" dirty="0"/>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Name Nodes and data nodes</a:t>
            </a:r>
            <a:endParaRPr lang="en-US" dirty="0"/>
          </a:p>
        </p:txBody>
      </p:sp>
      <p:sp>
        <p:nvSpPr>
          <p:cNvPr id="3" name="Content Placeholder 2"/>
          <p:cNvSpPr>
            <a:spLocks noGrp="1"/>
          </p:cNvSpPr>
          <p:nvPr>
            <p:ph idx="1"/>
          </p:nvPr>
        </p:nvSpPr>
        <p:spPr/>
        <p:txBody>
          <a:bodyPr>
            <a:normAutofit/>
          </a:bodyPr>
          <a:lstStyle/>
          <a:p>
            <a:r>
              <a:rPr lang="en-US" dirty="0" smtClean="0"/>
              <a:t> HDFS exposes a file system namespace and allows user data to be stored in files. </a:t>
            </a:r>
          </a:p>
          <a:p>
            <a:r>
              <a:rPr lang="en-US" dirty="0" smtClean="0"/>
              <a:t>Internally, a file is split into one or more blocks and these blocks are stored in a set of </a:t>
            </a:r>
            <a:r>
              <a:rPr lang="en-US" dirty="0" err="1" smtClean="0"/>
              <a:t>DataNodes</a:t>
            </a:r>
            <a:r>
              <a:rPr lang="en-US" dirty="0" smtClean="0"/>
              <a:t>. </a:t>
            </a:r>
          </a:p>
          <a:p>
            <a:r>
              <a:rPr lang="en-US" b="1" u="sng" dirty="0" err="1" smtClean="0"/>
              <a:t>NameNode</a:t>
            </a:r>
            <a:r>
              <a:rPr lang="en-US" b="1" u="sng" dirty="0" smtClean="0"/>
              <a:t>:</a:t>
            </a:r>
          </a:p>
          <a:p>
            <a:r>
              <a:rPr lang="en-US" dirty="0" smtClean="0"/>
              <a:t>The </a:t>
            </a:r>
            <a:r>
              <a:rPr lang="en-US" dirty="0" err="1" smtClean="0"/>
              <a:t>NameNode</a:t>
            </a:r>
            <a:r>
              <a:rPr lang="en-US" dirty="0" smtClean="0"/>
              <a:t> executes file system namespace operations like opening, closing, and renaming files and directories. </a:t>
            </a:r>
          </a:p>
          <a:p>
            <a:r>
              <a:rPr lang="en-US" dirty="0" smtClean="0"/>
              <a:t>It also determines the mapping of blocks to </a:t>
            </a:r>
            <a:r>
              <a:rPr lang="en-US" dirty="0" err="1" smtClean="0"/>
              <a:t>DataNodes</a:t>
            </a:r>
            <a:r>
              <a:rPr lang="en-US" dirty="0" smtClean="0"/>
              <a:t>. </a:t>
            </a:r>
          </a:p>
          <a:p>
            <a:r>
              <a:rPr lang="en-US" b="1" u="sng" dirty="0" err="1" smtClean="0"/>
              <a:t>DataNodes</a:t>
            </a:r>
            <a:r>
              <a:rPr lang="en-US" b="1" u="sng" dirty="0" smtClean="0"/>
              <a:t>:</a:t>
            </a:r>
          </a:p>
          <a:p>
            <a:r>
              <a:rPr lang="en-US" dirty="0" smtClean="0"/>
              <a:t>The </a:t>
            </a:r>
            <a:r>
              <a:rPr lang="en-US" dirty="0" err="1" smtClean="0"/>
              <a:t>DataNodes</a:t>
            </a:r>
            <a:r>
              <a:rPr lang="en-US" dirty="0" smtClean="0"/>
              <a:t> are responsible for serving read and write requests from the file system’s clients. </a:t>
            </a:r>
          </a:p>
          <a:p>
            <a:r>
              <a:rPr lang="en-US" dirty="0" smtClean="0"/>
              <a:t>The </a:t>
            </a:r>
            <a:r>
              <a:rPr lang="en-US" dirty="0" err="1" smtClean="0"/>
              <a:t>DataNodes</a:t>
            </a:r>
            <a:r>
              <a:rPr lang="en-US" dirty="0" smtClean="0"/>
              <a:t> also perform block creation, deletion, and replication upon instruction from the </a:t>
            </a:r>
            <a:r>
              <a:rPr lang="en-US" dirty="0" err="1" smtClean="0"/>
              <a:t>NameNode</a:t>
            </a:r>
            <a:r>
              <a:rPr lang="en-US" dirty="0" smtClean="0"/>
              <a:t>.</a:t>
            </a:r>
            <a:endParaRPr lang="en-US" dirty="0"/>
          </a:p>
        </p:txBody>
      </p:sp>
      <p:sp>
        <p:nvSpPr>
          <p:cNvPr id="4" name="Slide Number Placeholder 3"/>
          <p:cNvSpPr>
            <a:spLocks noGrp="1"/>
          </p:cNvSpPr>
          <p:nvPr>
            <p:ph type="sldNum" sz="quarter" idx="12"/>
          </p:nvPr>
        </p:nvSpPr>
        <p:spPr/>
        <p:txBody>
          <a:bodyPr/>
          <a:lstStyle/>
          <a:p>
            <a:fld id="{5A0614AE-7DA6-4443-9A06-FA7BD7CD666D}" type="slidenum">
              <a:rPr lang="en-US" smtClean="0"/>
              <a:pPr/>
              <a:t>65</a:t>
            </a:fld>
            <a:endParaRPr lang="en-US" dirty="0"/>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Key points</a:t>
            </a:r>
            <a:endParaRPr lang="en-US" dirty="0"/>
          </a:p>
        </p:txBody>
      </p:sp>
      <p:sp>
        <p:nvSpPr>
          <p:cNvPr id="3" name="Content Placeholder 2"/>
          <p:cNvSpPr>
            <a:spLocks noGrp="1"/>
          </p:cNvSpPr>
          <p:nvPr>
            <p:ph idx="1"/>
          </p:nvPr>
        </p:nvSpPr>
        <p:spPr/>
        <p:txBody>
          <a:bodyPr/>
          <a:lstStyle/>
          <a:p>
            <a:r>
              <a:rPr lang="en-US" dirty="0" smtClean="0"/>
              <a:t>The </a:t>
            </a:r>
            <a:r>
              <a:rPr lang="en-US" dirty="0" err="1" smtClean="0"/>
              <a:t>NameNode</a:t>
            </a:r>
            <a:r>
              <a:rPr lang="en-US" dirty="0" smtClean="0"/>
              <a:t> and </a:t>
            </a:r>
            <a:r>
              <a:rPr lang="en-US" dirty="0" err="1" smtClean="0"/>
              <a:t>DataNode</a:t>
            </a:r>
            <a:r>
              <a:rPr lang="en-US" dirty="0" smtClean="0"/>
              <a:t> are pieces of software designed to run on commodity machines. </a:t>
            </a:r>
          </a:p>
          <a:p>
            <a:r>
              <a:rPr lang="en-US" dirty="0" smtClean="0"/>
              <a:t>HDFS is built using the Java language; any machine that supports Java can run the </a:t>
            </a:r>
            <a:r>
              <a:rPr lang="en-US" dirty="0" err="1" smtClean="0"/>
              <a:t>NameNode</a:t>
            </a:r>
            <a:r>
              <a:rPr lang="en-US" dirty="0" smtClean="0"/>
              <a:t> or the </a:t>
            </a:r>
            <a:r>
              <a:rPr lang="en-US" dirty="0" err="1" smtClean="0"/>
              <a:t>DataNode</a:t>
            </a:r>
            <a:r>
              <a:rPr lang="en-US" dirty="0" smtClean="0"/>
              <a:t> software. </a:t>
            </a:r>
          </a:p>
          <a:p>
            <a:r>
              <a:rPr lang="en-US" dirty="0" smtClean="0"/>
              <a:t>The existence of a single </a:t>
            </a:r>
            <a:r>
              <a:rPr lang="en-US" dirty="0" err="1" smtClean="0"/>
              <a:t>NameNode</a:t>
            </a:r>
            <a:r>
              <a:rPr lang="en-US" dirty="0" smtClean="0"/>
              <a:t> in a cluster greatly simplifies the architecture of the system.</a:t>
            </a:r>
          </a:p>
          <a:p>
            <a:r>
              <a:rPr lang="en-US" dirty="0" smtClean="0"/>
              <a:t>The </a:t>
            </a:r>
            <a:r>
              <a:rPr lang="en-US" dirty="0" err="1" smtClean="0"/>
              <a:t>NameNode</a:t>
            </a:r>
            <a:r>
              <a:rPr lang="en-US" dirty="0" smtClean="0"/>
              <a:t> is the arbitrator and repository for all HDFS metadata. </a:t>
            </a:r>
          </a:p>
          <a:p>
            <a:r>
              <a:rPr lang="en-US" dirty="0" smtClean="0"/>
              <a:t>The system is designed in such a way that user data never flows through the </a:t>
            </a:r>
            <a:r>
              <a:rPr lang="en-US" dirty="0" err="1" smtClean="0"/>
              <a:t>NameNode</a:t>
            </a:r>
            <a:r>
              <a:rPr lang="en-US" dirty="0" smtClean="0"/>
              <a:t>.</a:t>
            </a:r>
          </a:p>
          <a:p>
            <a:r>
              <a:rPr lang="en-US" dirty="0" smtClean="0"/>
              <a:t/>
            </a:r>
            <a:br>
              <a:rPr lang="en-US" dirty="0" smtClean="0"/>
            </a:br>
            <a:endParaRPr lang="en-US" dirty="0"/>
          </a:p>
        </p:txBody>
      </p:sp>
      <p:sp>
        <p:nvSpPr>
          <p:cNvPr id="4" name="Slide Number Placeholder 3"/>
          <p:cNvSpPr>
            <a:spLocks noGrp="1"/>
          </p:cNvSpPr>
          <p:nvPr>
            <p:ph type="sldNum" sz="quarter" idx="12"/>
          </p:nvPr>
        </p:nvSpPr>
        <p:spPr/>
        <p:txBody>
          <a:bodyPr/>
          <a:lstStyle/>
          <a:p>
            <a:fld id="{5A0614AE-7DA6-4443-9A06-FA7BD7CD666D}" type="slidenum">
              <a:rPr lang="en-US" smtClean="0"/>
              <a:pPr/>
              <a:t>66</a:t>
            </a:fld>
            <a:endParaRPr lang="en-US" dirty="0"/>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File system Name Space</a:t>
            </a:r>
            <a:endParaRPr lang="en-US" dirty="0"/>
          </a:p>
        </p:txBody>
      </p:sp>
      <p:sp>
        <p:nvSpPr>
          <p:cNvPr id="3" name="Content Placeholder 2"/>
          <p:cNvSpPr>
            <a:spLocks noGrp="1"/>
          </p:cNvSpPr>
          <p:nvPr>
            <p:ph idx="1"/>
          </p:nvPr>
        </p:nvSpPr>
        <p:spPr/>
        <p:txBody>
          <a:bodyPr>
            <a:normAutofit/>
          </a:bodyPr>
          <a:lstStyle/>
          <a:p>
            <a:r>
              <a:rPr lang="en-US" dirty="0" smtClean="0"/>
              <a:t>HDFS supports a traditional hierarchical file organization.</a:t>
            </a:r>
          </a:p>
          <a:p>
            <a:r>
              <a:rPr lang="en-US" dirty="0" smtClean="0"/>
              <a:t>A user or an application can create directories and store files inside these directories.</a:t>
            </a:r>
          </a:p>
          <a:p>
            <a:r>
              <a:rPr lang="en-US" dirty="0" smtClean="0"/>
              <a:t>The file system namespace hierarchy is similar to most other existing file systems; one can create and remove files, move a file from one directory to another, or rename a file. </a:t>
            </a:r>
          </a:p>
          <a:p>
            <a:r>
              <a:rPr lang="en-US" dirty="0" smtClean="0"/>
              <a:t>The </a:t>
            </a:r>
            <a:r>
              <a:rPr lang="en-US" dirty="0" err="1" smtClean="0"/>
              <a:t>NameNode</a:t>
            </a:r>
            <a:r>
              <a:rPr lang="en-US" dirty="0" smtClean="0"/>
              <a:t> maintains the file system namespace. Any change to the file system namespace or its properties is recorded by the </a:t>
            </a:r>
            <a:r>
              <a:rPr lang="en-US" dirty="0" err="1" smtClean="0"/>
              <a:t>NameNode</a:t>
            </a:r>
            <a:r>
              <a:rPr lang="en-US" dirty="0" smtClean="0"/>
              <a:t>.</a:t>
            </a:r>
          </a:p>
          <a:p>
            <a:r>
              <a:rPr lang="en-US" dirty="0" smtClean="0"/>
              <a:t>An application can specify the number of replicas of a file that should be maintained by HDFS. The number of copies of a file is called the replication factor of that file. This information is stored by the </a:t>
            </a:r>
            <a:r>
              <a:rPr lang="en-US" dirty="0" err="1" smtClean="0"/>
              <a:t>NameNode</a:t>
            </a:r>
            <a:r>
              <a:rPr lang="en-US" dirty="0" smtClean="0"/>
              <a:t>.</a:t>
            </a:r>
          </a:p>
          <a:p>
            <a:r>
              <a:rPr lang="en-US" dirty="0" smtClean="0"/>
              <a:t/>
            </a:r>
            <a:br>
              <a:rPr lang="en-US" dirty="0" smtClean="0"/>
            </a:br>
            <a:endParaRPr lang="en-US" dirty="0" smtClean="0"/>
          </a:p>
        </p:txBody>
      </p:sp>
      <p:sp>
        <p:nvSpPr>
          <p:cNvPr id="4" name="Slide Number Placeholder 3"/>
          <p:cNvSpPr>
            <a:spLocks noGrp="1"/>
          </p:cNvSpPr>
          <p:nvPr>
            <p:ph type="sldNum" sz="quarter" idx="12"/>
          </p:nvPr>
        </p:nvSpPr>
        <p:spPr/>
        <p:txBody>
          <a:bodyPr/>
          <a:lstStyle/>
          <a:p>
            <a:fld id="{5A0614AE-7DA6-4443-9A06-FA7BD7CD666D}" type="slidenum">
              <a:rPr lang="en-US" smtClean="0"/>
              <a:pPr/>
              <a:t>67</a:t>
            </a:fld>
            <a:endParaRPr lang="en-US" dirty="0"/>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5300" y="152718"/>
            <a:ext cx="6273800" cy="682854"/>
          </a:xfrm>
        </p:spPr>
        <p:txBody>
          <a:bodyPr>
            <a:normAutofit/>
          </a:bodyPr>
          <a:lstStyle/>
          <a:p>
            <a:r>
              <a:rPr smtClean="0"/>
              <a:t>Data Replication</a:t>
            </a:r>
            <a:endParaRPr lang="en-US" dirty="0"/>
          </a:p>
        </p:txBody>
      </p:sp>
      <p:sp>
        <p:nvSpPr>
          <p:cNvPr id="4" name="Slide Number Placeholder 3"/>
          <p:cNvSpPr>
            <a:spLocks noGrp="1"/>
          </p:cNvSpPr>
          <p:nvPr>
            <p:ph type="sldNum" sz="quarter" idx="12"/>
          </p:nvPr>
        </p:nvSpPr>
        <p:spPr/>
        <p:txBody>
          <a:bodyPr/>
          <a:lstStyle/>
          <a:p>
            <a:fld id="{5A0614AE-7DA6-4443-9A06-FA7BD7CD666D}" type="slidenum">
              <a:rPr lang="en-US" smtClean="0"/>
              <a:pPr/>
              <a:t>68</a:t>
            </a:fld>
            <a:endParaRPr lang="en-US" dirty="0"/>
          </a:p>
        </p:txBody>
      </p:sp>
      <p:pic>
        <p:nvPicPr>
          <p:cNvPr id="1026" name="Picture 2" descr="HDFS DataNodes"/>
          <p:cNvPicPr>
            <a:picLocks noGrp="1" noChangeAspect="1" noChangeArrowheads="1"/>
          </p:cNvPicPr>
          <p:nvPr>
            <p:ph idx="1"/>
          </p:nvPr>
        </p:nvPicPr>
        <p:blipFill>
          <a:blip r:embed="rId2"/>
          <a:srcRect/>
          <a:stretch>
            <a:fillRect/>
          </a:stretch>
        </p:blipFill>
        <p:spPr bwMode="auto">
          <a:xfrm>
            <a:off x="880446" y="1092200"/>
            <a:ext cx="8221307" cy="5041900"/>
          </a:xfrm>
          <a:prstGeom prst="rect">
            <a:avLst/>
          </a:prstGeom>
          <a:noFill/>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D:\Personal\Corporate Training\BigDataAnalytic\Presentation\Screen-Shot-2013-01-06-at-8.58.16-AM-e1357487943810.png"/>
          <p:cNvPicPr>
            <a:picLocks noChangeAspect="1" noChangeArrowheads="1"/>
          </p:cNvPicPr>
          <p:nvPr/>
        </p:nvPicPr>
        <p:blipFill>
          <a:blip r:embed="rId2"/>
          <a:srcRect/>
          <a:stretch>
            <a:fillRect/>
          </a:stretch>
        </p:blipFill>
        <p:spPr bwMode="auto">
          <a:xfrm>
            <a:off x="541704" y="1142987"/>
            <a:ext cx="8667811" cy="5286411"/>
          </a:xfrm>
          <a:prstGeom prst="rect">
            <a:avLst/>
          </a:prstGeom>
          <a:noFill/>
        </p:spPr>
      </p:pic>
      <p:sp>
        <p:nvSpPr>
          <p:cNvPr id="3" name="Rectangle 2"/>
          <p:cNvSpPr/>
          <p:nvPr/>
        </p:nvSpPr>
        <p:spPr>
          <a:xfrm>
            <a:off x="541704" y="0"/>
            <a:ext cx="8667811" cy="92867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smtClean="0">
                <a:solidFill>
                  <a:schemeClr val="tx1"/>
                </a:solidFill>
              </a:rPr>
              <a:t>Why is Big Data Important</a:t>
            </a:r>
            <a:endParaRPr lang="en-US" sz="3600" dirty="0">
              <a:solidFill>
                <a:schemeClr val="tx1"/>
              </a:solidFill>
            </a:endParaRPr>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Data Replication</a:t>
            </a:r>
            <a:endParaRPr lang="en-US" dirty="0"/>
          </a:p>
        </p:txBody>
      </p:sp>
      <p:sp>
        <p:nvSpPr>
          <p:cNvPr id="3" name="Content Placeholder 2"/>
          <p:cNvSpPr>
            <a:spLocks noGrp="1"/>
          </p:cNvSpPr>
          <p:nvPr>
            <p:ph idx="1"/>
          </p:nvPr>
        </p:nvSpPr>
        <p:spPr/>
        <p:txBody>
          <a:bodyPr>
            <a:normAutofit/>
          </a:bodyPr>
          <a:lstStyle/>
          <a:p>
            <a:r>
              <a:rPr lang="en-US" dirty="0" smtClean="0"/>
              <a:t>HDFS is designed to reliably store very large files across machines in a large cluster. It stores each file as a sequence of blocks; all blocks in a file except the last block are the same size. </a:t>
            </a:r>
          </a:p>
          <a:p>
            <a:r>
              <a:rPr lang="en-US" dirty="0" smtClean="0"/>
              <a:t>The blocks of a file are replicated for fault tolerance. The block size and replication factor are configurable per file. </a:t>
            </a:r>
          </a:p>
          <a:p>
            <a:r>
              <a:rPr lang="en-US" dirty="0" smtClean="0"/>
              <a:t>The </a:t>
            </a:r>
            <a:r>
              <a:rPr lang="en-US" dirty="0" err="1" smtClean="0"/>
              <a:t>NameNode</a:t>
            </a:r>
            <a:r>
              <a:rPr lang="en-US" dirty="0" smtClean="0"/>
              <a:t> makes all decisions regarding replication of blocks. </a:t>
            </a:r>
          </a:p>
          <a:p>
            <a:r>
              <a:rPr lang="en-US" dirty="0" smtClean="0"/>
              <a:t>It periodically receives a </a:t>
            </a:r>
            <a:r>
              <a:rPr lang="en-US" b="1" dirty="0" smtClean="0"/>
              <a:t>Heartbeat</a:t>
            </a:r>
            <a:r>
              <a:rPr lang="en-US" dirty="0" smtClean="0"/>
              <a:t> and a </a:t>
            </a:r>
            <a:r>
              <a:rPr lang="en-US" b="1" dirty="0" err="1" smtClean="0"/>
              <a:t>Blockreport</a:t>
            </a:r>
            <a:r>
              <a:rPr lang="en-US" dirty="0" smtClean="0"/>
              <a:t> from each of the </a:t>
            </a:r>
            <a:r>
              <a:rPr lang="en-US" dirty="0" err="1" smtClean="0"/>
              <a:t>DataNodes</a:t>
            </a:r>
            <a:r>
              <a:rPr lang="en-US" dirty="0" smtClean="0"/>
              <a:t> in the cluster.</a:t>
            </a:r>
            <a:endParaRPr lang="en-US" b="1" dirty="0" smtClean="0"/>
          </a:p>
          <a:p>
            <a:r>
              <a:rPr lang="en-US" dirty="0" smtClean="0"/>
              <a:t>Receipt of a </a:t>
            </a:r>
            <a:r>
              <a:rPr lang="en-US" b="1" dirty="0" smtClean="0"/>
              <a:t>Heartbeat</a:t>
            </a:r>
            <a:r>
              <a:rPr lang="en-US" dirty="0" smtClean="0"/>
              <a:t> implies that the </a:t>
            </a:r>
            <a:r>
              <a:rPr lang="en-US" b="1" dirty="0" err="1" smtClean="0"/>
              <a:t>DataNode</a:t>
            </a:r>
            <a:r>
              <a:rPr lang="en-US" dirty="0" smtClean="0"/>
              <a:t> is functioning properly. </a:t>
            </a:r>
          </a:p>
          <a:p>
            <a:r>
              <a:rPr lang="en-US" dirty="0" smtClean="0"/>
              <a:t>A </a:t>
            </a:r>
            <a:r>
              <a:rPr lang="en-US" b="1" dirty="0" err="1" smtClean="0"/>
              <a:t>Blockreport</a:t>
            </a:r>
            <a:r>
              <a:rPr lang="en-US" dirty="0" smtClean="0"/>
              <a:t> contains a list of all blocks on a </a:t>
            </a:r>
            <a:r>
              <a:rPr lang="en-US" b="1" dirty="0" err="1" smtClean="0"/>
              <a:t>DataNode</a:t>
            </a:r>
            <a:r>
              <a:rPr lang="en-US" dirty="0" smtClean="0"/>
              <a:t>.</a:t>
            </a:r>
            <a:endParaRPr lang="en-US" b="1" dirty="0" smtClean="0"/>
          </a:p>
          <a:p>
            <a:pPr lvl="2"/>
            <a:r>
              <a:rPr lang="en-US" sz="2800" b="1" dirty="0" smtClean="0"/>
              <a:t>Replica Placement: The First Baby Steps</a:t>
            </a:r>
          </a:p>
          <a:p>
            <a:pPr lvl="2"/>
            <a:r>
              <a:rPr lang="en-US" sz="2800" b="1" dirty="0" smtClean="0"/>
              <a:t>Replica Selection</a:t>
            </a:r>
          </a:p>
          <a:p>
            <a:pPr lvl="2"/>
            <a:r>
              <a:rPr lang="en-US" sz="2800" b="1" dirty="0" err="1" smtClean="0"/>
              <a:t>Safemode</a:t>
            </a:r>
            <a:endParaRPr lang="en-US" sz="2800" b="1" dirty="0" smtClean="0"/>
          </a:p>
          <a:p>
            <a:endParaRPr lang="en-US" b="1" dirty="0"/>
          </a:p>
        </p:txBody>
      </p:sp>
      <p:sp>
        <p:nvSpPr>
          <p:cNvPr id="4" name="Slide Number Placeholder 3"/>
          <p:cNvSpPr>
            <a:spLocks noGrp="1"/>
          </p:cNvSpPr>
          <p:nvPr>
            <p:ph type="sldNum" sz="quarter" idx="12"/>
          </p:nvPr>
        </p:nvSpPr>
        <p:spPr/>
        <p:txBody>
          <a:bodyPr/>
          <a:lstStyle/>
          <a:p>
            <a:fld id="{5A0614AE-7DA6-4443-9A06-FA7BD7CD666D}" type="slidenum">
              <a:rPr lang="en-US" smtClean="0"/>
              <a:pPr/>
              <a:t>69</a:t>
            </a:fld>
            <a:endParaRPr lang="en-US" dirty="0"/>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Data Replication : Replica Replacement</a:t>
            </a:r>
            <a:endParaRPr lang="en-US" dirty="0"/>
          </a:p>
        </p:txBody>
      </p:sp>
      <p:sp>
        <p:nvSpPr>
          <p:cNvPr id="3" name="Content Placeholder 2"/>
          <p:cNvSpPr>
            <a:spLocks noGrp="1"/>
          </p:cNvSpPr>
          <p:nvPr>
            <p:ph idx="1"/>
          </p:nvPr>
        </p:nvSpPr>
        <p:spPr/>
        <p:txBody>
          <a:bodyPr/>
          <a:lstStyle/>
          <a:p>
            <a:r>
              <a:rPr lang="en-US" dirty="0" smtClean="0"/>
              <a:t>The placement of replicas is critical to HDFS reliability and performance.</a:t>
            </a:r>
          </a:p>
          <a:p>
            <a:r>
              <a:rPr lang="en-US" dirty="0" smtClean="0"/>
              <a:t>The </a:t>
            </a:r>
            <a:r>
              <a:rPr lang="en-US" dirty="0" err="1" smtClean="0"/>
              <a:t>NameNode</a:t>
            </a:r>
            <a:r>
              <a:rPr lang="en-US" dirty="0" smtClean="0"/>
              <a:t> determines the rack id each </a:t>
            </a:r>
            <a:r>
              <a:rPr lang="en-US" dirty="0" err="1" smtClean="0"/>
              <a:t>DataNode</a:t>
            </a:r>
            <a:r>
              <a:rPr lang="en-US" dirty="0" smtClean="0"/>
              <a:t> belongs to via the process outlined in </a:t>
            </a:r>
            <a:r>
              <a:rPr lang="en-US" dirty="0" err="1" smtClean="0"/>
              <a:t>Hadoop</a:t>
            </a:r>
            <a:r>
              <a:rPr lang="en-US" dirty="0" smtClean="0"/>
              <a:t> Rack Awareness.</a:t>
            </a:r>
          </a:p>
          <a:p>
            <a:endParaRPr lang="en-US" dirty="0"/>
          </a:p>
        </p:txBody>
      </p:sp>
      <p:sp>
        <p:nvSpPr>
          <p:cNvPr id="4" name="Slide Number Placeholder 3"/>
          <p:cNvSpPr>
            <a:spLocks noGrp="1"/>
          </p:cNvSpPr>
          <p:nvPr>
            <p:ph type="sldNum" sz="quarter" idx="12"/>
          </p:nvPr>
        </p:nvSpPr>
        <p:spPr/>
        <p:txBody>
          <a:bodyPr/>
          <a:lstStyle/>
          <a:p>
            <a:fld id="{5A0614AE-7DA6-4443-9A06-FA7BD7CD666D}" type="slidenum">
              <a:rPr lang="en-US" smtClean="0"/>
              <a:pPr/>
              <a:t>70</a:t>
            </a:fld>
            <a:endParaRPr lang="en-US" dirty="0"/>
          </a:p>
        </p:txBody>
      </p:sp>
      <p:pic>
        <p:nvPicPr>
          <p:cNvPr id="68610" name="Picture 2" descr="https://www.packtpub.com/sites/default/files/Article-Images/7140_08_02.png"/>
          <p:cNvPicPr>
            <a:picLocks noChangeAspect="1" noChangeArrowheads="1"/>
          </p:cNvPicPr>
          <p:nvPr/>
        </p:nvPicPr>
        <p:blipFill>
          <a:blip r:embed="rId2"/>
          <a:srcRect/>
          <a:stretch>
            <a:fillRect/>
          </a:stretch>
        </p:blipFill>
        <p:spPr bwMode="auto">
          <a:xfrm>
            <a:off x="2286000" y="2524127"/>
            <a:ext cx="4914900" cy="4333875"/>
          </a:xfrm>
          <a:prstGeom prst="rect">
            <a:avLst/>
          </a:prstGeom>
          <a:noFill/>
        </p:spPr>
      </p:pic>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Replica Selection</a:t>
            </a:r>
            <a:endParaRPr lang="en-US" dirty="0"/>
          </a:p>
        </p:txBody>
      </p:sp>
      <p:sp>
        <p:nvSpPr>
          <p:cNvPr id="3" name="Content Placeholder 2"/>
          <p:cNvSpPr>
            <a:spLocks noGrp="1"/>
          </p:cNvSpPr>
          <p:nvPr>
            <p:ph idx="1"/>
          </p:nvPr>
        </p:nvSpPr>
        <p:spPr/>
        <p:txBody>
          <a:bodyPr/>
          <a:lstStyle/>
          <a:p>
            <a:r>
              <a:rPr lang="en-US" dirty="0" smtClean="0"/>
              <a:t>To minimize global bandwidth consumption and read latency, HDFS tries to satisfy a read request from a replica that is closest to the reader.</a:t>
            </a:r>
          </a:p>
          <a:p>
            <a:r>
              <a:rPr lang="en-US" dirty="0" smtClean="0"/>
              <a:t> If there exists a replica on the same rack as the reader node, then that replica is preferred to satisfy the read request.</a:t>
            </a:r>
          </a:p>
          <a:p>
            <a:r>
              <a:rPr lang="en-US" dirty="0" smtClean="0"/>
              <a:t>If an HDFS cluster spans multiple data centers, then a replica that is resident in the local data center is preferred over any remote replica.</a:t>
            </a:r>
            <a:endParaRPr lang="en-US" dirty="0"/>
          </a:p>
        </p:txBody>
      </p:sp>
      <p:sp>
        <p:nvSpPr>
          <p:cNvPr id="4" name="Slide Number Placeholder 3"/>
          <p:cNvSpPr>
            <a:spLocks noGrp="1"/>
          </p:cNvSpPr>
          <p:nvPr>
            <p:ph type="sldNum" sz="quarter" idx="12"/>
          </p:nvPr>
        </p:nvSpPr>
        <p:spPr/>
        <p:txBody>
          <a:bodyPr/>
          <a:lstStyle/>
          <a:p>
            <a:fld id="{5A0614AE-7DA6-4443-9A06-FA7BD7CD666D}" type="slidenum">
              <a:rPr lang="en-US" smtClean="0"/>
              <a:pPr/>
              <a:t>71</a:t>
            </a:fld>
            <a:endParaRPr lang="en-US" dirty="0"/>
          </a:p>
        </p:txBody>
      </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Safemode</a:t>
            </a:r>
            <a:endParaRPr lang="en-US" dirty="0"/>
          </a:p>
        </p:txBody>
      </p:sp>
      <p:sp>
        <p:nvSpPr>
          <p:cNvPr id="3" name="Content Placeholder 2"/>
          <p:cNvSpPr>
            <a:spLocks noGrp="1"/>
          </p:cNvSpPr>
          <p:nvPr>
            <p:ph idx="1"/>
          </p:nvPr>
        </p:nvSpPr>
        <p:spPr/>
        <p:txBody>
          <a:bodyPr/>
          <a:lstStyle/>
          <a:p>
            <a:r>
              <a:rPr lang="en-US" dirty="0" smtClean="0"/>
              <a:t>On startup, the </a:t>
            </a:r>
            <a:r>
              <a:rPr lang="en-US" dirty="0" err="1" smtClean="0"/>
              <a:t>NameNode</a:t>
            </a:r>
            <a:r>
              <a:rPr lang="en-US" dirty="0" smtClean="0"/>
              <a:t> enters a special state called </a:t>
            </a:r>
            <a:r>
              <a:rPr lang="en-US" dirty="0" err="1" smtClean="0"/>
              <a:t>Safemode</a:t>
            </a:r>
            <a:r>
              <a:rPr lang="en-US" dirty="0" smtClean="0"/>
              <a:t>.</a:t>
            </a:r>
          </a:p>
          <a:p>
            <a:pPr marL="342900" indent="-342900">
              <a:buFont typeface="+mj-lt"/>
              <a:buAutoNum type="arabicPeriod"/>
            </a:pPr>
            <a:r>
              <a:rPr lang="en-US" dirty="0" err="1" smtClean="0"/>
              <a:t>NameNode</a:t>
            </a:r>
            <a:r>
              <a:rPr lang="en-US" dirty="0" smtClean="0"/>
              <a:t> receives </a:t>
            </a:r>
            <a:r>
              <a:rPr lang="en-US" dirty="0" err="1" smtClean="0"/>
              <a:t>HeartBeat</a:t>
            </a:r>
            <a:r>
              <a:rPr lang="en-US" dirty="0" smtClean="0"/>
              <a:t> and </a:t>
            </a:r>
            <a:r>
              <a:rPr lang="en-US" dirty="0" err="1" smtClean="0"/>
              <a:t>Blockreport</a:t>
            </a:r>
            <a:r>
              <a:rPr lang="en-US" dirty="0" smtClean="0"/>
              <a:t> messages from </a:t>
            </a:r>
            <a:r>
              <a:rPr lang="en-US" dirty="0" err="1" smtClean="0"/>
              <a:t>DataNode</a:t>
            </a:r>
            <a:r>
              <a:rPr lang="en-US" dirty="0" smtClean="0"/>
              <a:t>.</a:t>
            </a:r>
          </a:p>
          <a:p>
            <a:pPr marL="342900" indent="-342900">
              <a:buFont typeface="+mj-lt"/>
              <a:buAutoNum type="arabicPeriod"/>
            </a:pPr>
            <a:r>
              <a:rPr lang="en-US" dirty="0" smtClean="0"/>
              <a:t>A </a:t>
            </a:r>
            <a:r>
              <a:rPr lang="en-US" dirty="0" err="1" smtClean="0"/>
              <a:t>Blockreport</a:t>
            </a:r>
            <a:r>
              <a:rPr lang="en-US" dirty="0" smtClean="0"/>
              <a:t> contains the list of data blocks that a </a:t>
            </a:r>
            <a:r>
              <a:rPr lang="en-US" dirty="0" err="1" smtClean="0"/>
              <a:t>DataNode</a:t>
            </a:r>
            <a:r>
              <a:rPr lang="en-US" dirty="0" smtClean="0"/>
              <a:t> is hosting. </a:t>
            </a:r>
          </a:p>
          <a:p>
            <a:pPr marL="342900" indent="-342900">
              <a:buFont typeface="+mj-lt"/>
              <a:buAutoNum type="arabicPeriod"/>
            </a:pPr>
            <a:r>
              <a:rPr lang="en-US" dirty="0" smtClean="0"/>
              <a:t>A block is considered safely replicated when the minimum number of replicas of that data block has checked in with the </a:t>
            </a:r>
            <a:r>
              <a:rPr lang="en-US" dirty="0" err="1" smtClean="0"/>
              <a:t>NameNode</a:t>
            </a:r>
            <a:r>
              <a:rPr lang="en-US" dirty="0" smtClean="0"/>
              <a:t>.</a:t>
            </a:r>
          </a:p>
          <a:p>
            <a:pPr marL="342900" indent="-342900">
              <a:buFont typeface="+mj-lt"/>
              <a:buAutoNum type="arabicPeriod"/>
            </a:pPr>
            <a:r>
              <a:rPr lang="en-US" dirty="0" smtClean="0"/>
              <a:t>After a configurable percentage of safely replicated data blocks checks in with the </a:t>
            </a:r>
            <a:r>
              <a:rPr lang="en-US" dirty="0" err="1" smtClean="0"/>
              <a:t>NameNode</a:t>
            </a:r>
            <a:r>
              <a:rPr lang="en-US" dirty="0" smtClean="0"/>
              <a:t> (plus an additional 30 seconds), the </a:t>
            </a:r>
            <a:r>
              <a:rPr lang="en-US" dirty="0" err="1" smtClean="0"/>
              <a:t>NameNode</a:t>
            </a:r>
            <a:r>
              <a:rPr lang="en-US" dirty="0" smtClean="0"/>
              <a:t> exits the </a:t>
            </a:r>
            <a:r>
              <a:rPr lang="en-US" dirty="0" err="1" smtClean="0"/>
              <a:t>Safemode</a:t>
            </a:r>
            <a:r>
              <a:rPr lang="en-US" dirty="0" smtClean="0"/>
              <a:t> state. </a:t>
            </a:r>
          </a:p>
          <a:p>
            <a:pPr marL="342900" indent="-342900">
              <a:buFont typeface="+mj-lt"/>
              <a:buAutoNum type="arabicPeriod"/>
            </a:pPr>
            <a:r>
              <a:rPr lang="en-US" dirty="0" smtClean="0"/>
              <a:t>It then determines the list of data blocks (if any) that still have fewer than the specified number of replicas. The </a:t>
            </a:r>
            <a:r>
              <a:rPr lang="en-US" dirty="0" err="1" smtClean="0"/>
              <a:t>NameNode</a:t>
            </a:r>
            <a:r>
              <a:rPr lang="en-US" dirty="0" smtClean="0"/>
              <a:t> then replicates these blocks to other </a:t>
            </a:r>
            <a:r>
              <a:rPr lang="en-US" dirty="0" err="1" smtClean="0"/>
              <a:t>DataNodes</a:t>
            </a:r>
            <a:r>
              <a:rPr lang="en-US" dirty="0" smtClean="0"/>
              <a:t>.</a:t>
            </a:r>
          </a:p>
        </p:txBody>
      </p:sp>
      <p:sp>
        <p:nvSpPr>
          <p:cNvPr id="4" name="Slide Number Placeholder 3"/>
          <p:cNvSpPr>
            <a:spLocks noGrp="1"/>
          </p:cNvSpPr>
          <p:nvPr>
            <p:ph type="sldNum" sz="quarter" idx="12"/>
          </p:nvPr>
        </p:nvSpPr>
        <p:spPr/>
        <p:txBody>
          <a:bodyPr/>
          <a:lstStyle/>
          <a:p>
            <a:fld id="{5A0614AE-7DA6-4443-9A06-FA7BD7CD666D}" type="slidenum">
              <a:rPr lang="en-US" smtClean="0"/>
              <a:pPr/>
              <a:t>72</a:t>
            </a:fld>
            <a:endParaRPr lang="en-US" dirty="0"/>
          </a:p>
        </p:txBody>
      </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Blocks </a:t>
            </a:r>
            <a:endParaRPr lang="en-US" dirty="0"/>
          </a:p>
        </p:txBody>
      </p:sp>
      <p:sp>
        <p:nvSpPr>
          <p:cNvPr id="3" name="Content Placeholder 2"/>
          <p:cNvSpPr>
            <a:spLocks noGrp="1"/>
          </p:cNvSpPr>
          <p:nvPr>
            <p:ph idx="1"/>
          </p:nvPr>
        </p:nvSpPr>
        <p:spPr/>
        <p:txBody>
          <a:bodyPr/>
          <a:lstStyle/>
          <a:p>
            <a:r>
              <a:rPr lang="en-US" dirty="0" smtClean="0"/>
              <a:t>Default is 64 MB, editable to 128 MB.</a:t>
            </a:r>
          </a:p>
          <a:p>
            <a:r>
              <a:rPr lang="en-US" dirty="0" smtClean="0"/>
              <a:t>Why is block size so large?</a:t>
            </a:r>
          </a:p>
          <a:p>
            <a:r>
              <a:rPr lang="en-US" dirty="0" smtClean="0"/>
              <a:t>	lets do a simple calculation</a:t>
            </a:r>
          </a:p>
          <a:p>
            <a:r>
              <a:rPr lang="en-US" dirty="0" smtClean="0"/>
              <a:t>Blocks abstraction</a:t>
            </a:r>
            <a:endParaRPr lang="en-US" dirty="0"/>
          </a:p>
        </p:txBody>
      </p: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BLOCK caching</a:t>
            </a:r>
            <a:endParaRPr lang="en-US" dirty="0"/>
          </a:p>
        </p:txBody>
      </p:sp>
      <p:sp>
        <p:nvSpPr>
          <p:cNvPr id="3" name="Content Placeholder 2"/>
          <p:cNvSpPr>
            <a:spLocks noGrp="1"/>
          </p:cNvSpPr>
          <p:nvPr>
            <p:ph idx="1"/>
          </p:nvPr>
        </p:nvSpPr>
        <p:spPr/>
        <p:txBody>
          <a:bodyPr/>
          <a:lstStyle/>
          <a:p>
            <a:r>
              <a:rPr lang="en-US" dirty="0" smtClean="0"/>
              <a:t>Frequently accessed files?</a:t>
            </a:r>
          </a:p>
          <a:p>
            <a:r>
              <a:rPr lang="en-US" dirty="0" smtClean="0"/>
              <a:t>Lookup files?</a:t>
            </a:r>
          </a:p>
          <a:p>
            <a:r>
              <a:rPr lang="en-US" dirty="0" smtClean="0"/>
              <a:t>Automation of programs?</a:t>
            </a:r>
            <a:endParaRPr lang="en-US" dirty="0"/>
          </a:p>
        </p:txBody>
      </p: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6538" y="0"/>
            <a:ext cx="9034955" cy="772510"/>
          </a:xfrm>
        </p:spPr>
        <p:txBody>
          <a:bodyPr>
            <a:normAutofit/>
          </a:bodyPr>
          <a:lstStyle/>
          <a:p>
            <a:r>
              <a:rPr sz="2400" smtClean="0"/>
              <a:t>The Persistence of File System Metadata : Secondary Name Node</a:t>
            </a:r>
            <a:endParaRPr lang="en-US" sz="2400" dirty="0"/>
          </a:p>
        </p:txBody>
      </p:sp>
      <p:sp>
        <p:nvSpPr>
          <p:cNvPr id="4" name="Slide Number Placeholder 3"/>
          <p:cNvSpPr>
            <a:spLocks noGrp="1"/>
          </p:cNvSpPr>
          <p:nvPr>
            <p:ph type="sldNum" sz="quarter" idx="12"/>
          </p:nvPr>
        </p:nvSpPr>
        <p:spPr/>
        <p:txBody>
          <a:bodyPr/>
          <a:lstStyle/>
          <a:p>
            <a:fld id="{5A0614AE-7DA6-4443-9A06-FA7BD7CD666D}" type="slidenum">
              <a:rPr lang="en-US" smtClean="0"/>
              <a:pPr/>
              <a:t>75</a:t>
            </a:fld>
            <a:endParaRPr lang="en-US" dirty="0"/>
          </a:p>
        </p:txBody>
      </p:sp>
      <p:pic>
        <p:nvPicPr>
          <p:cNvPr id="70658" name="Picture 2" descr="https://charsyam.files.wordpress.com/2011/04/fsimage.png"/>
          <p:cNvPicPr>
            <a:picLocks noChangeAspect="1" noChangeArrowheads="1"/>
          </p:cNvPicPr>
          <p:nvPr/>
        </p:nvPicPr>
        <p:blipFill>
          <a:blip r:embed="rId2"/>
          <a:srcRect/>
          <a:stretch>
            <a:fillRect/>
          </a:stretch>
        </p:blipFill>
        <p:spPr bwMode="auto">
          <a:xfrm>
            <a:off x="1295400" y="1066800"/>
            <a:ext cx="6019800" cy="5791200"/>
          </a:xfrm>
          <a:prstGeom prst="rect">
            <a:avLst/>
          </a:prstGeom>
          <a:noFill/>
        </p:spPr>
      </p:pic>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Key points </a:t>
            </a:r>
            <a:endParaRPr lang="en-US" dirty="0"/>
          </a:p>
        </p:txBody>
      </p:sp>
      <p:sp>
        <p:nvSpPr>
          <p:cNvPr id="3" name="Content Placeholder 2"/>
          <p:cNvSpPr>
            <a:spLocks noGrp="1"/>
          </p:cNvSpPr>
          <p:nvPr>
            <p:ph idx="1"/>
          </p:nvPr>
        </p:nvSpPr>
        <p:spPr/>
        <p:txBody>
          <a:bodyPr/>
          <a:lstStyle/>
          <a:p>
            <a:r>
              <a:rPr lang="en-US" dirty="0" smtClean="0"/>
              <a:t>The </a:t>
            </a:r>
            <a:r>
              <a:rPr lang="en-US" dirty="0" err="1" smtClean="0"/>
              <a:t>NameNode</a:t>
            </a:r>
            <a:r>
              <a:rPr lang="en-US" dirty="0" smtClean="0"/>
              <a:t> keeps an image of the entire file system namespace and file </a:t>
            </a:r>
            <a:r>
              <a:rPr lang="en-US" dirty="0" err="1" smtClean="0"/>
              <a:t>Blockmap</a:t>
            </a:r>
            <a:r>
              <a:rPr lang="en-US" dirty="0" smtClean="0"/>
              <a:t> in memory. </a:t>
            </a:r>
          </a:p>
          <a:p>
            <a:r>
              <a:rPr lang="en-US" dirty="0" smtClean="0"/>
              <a:t>The </a:t>
            </a:r>
            <a:r>
              <a:rPr lang="en-US" dirty="0" err="1" smtClean="0"/>
              <a:t>FsImage</a:t>
            </a:r>
            <a:r>
              <a:rPr lang="en-US" dirty="0" smtClean="0"/>
              <a:t> is stored as a file in the </a:t>
            </a:r>
            <a:r>
              <a:rPr lang="en-US" dirty="0" err="1" smtClean="0"/>
              <a:t>NameNode’s</a:t>
            </a:r>
            <a:r>
              <a:rPr lang="en-US" dirty="0" smtClean="0"/>
              <a:t> local file system too.</a:t>
            </a:r>
          </a:p>
          <a:p>
            <a:r>
              <a:rPr lang="en-US" dirty="0" smtClean="0"/>
              <a:t>When the </a:t>
            </a:r>
            <a:r>
              <a:rPr lang="en-US" dirty="0" err="1" smtClean="0"/>
              <a:t>NameNode</a:t>
            </a:r>
            <a:r>
              <a:rPr lang="en-US" dirty="0" smtClean="0"/>
              <a:t> starts up, it reads the </a:t>
            </a:r>
            <a:r>
              <a:rPr lang="en-US" dirty="0" err="1" smtClean="0"/>
              <a:t>FsImage</a:t>
            </a:r>
            <a:r>
              <a:rPr lang="en-US" dirty="0" smtClean="0"/>
              <a:t> and </a:t>
            </a:r>
            <a:r>
              <a:rPr lang="en-US" dirty="0" err="1" smtClean="0"/>
              <a:t>EditLog</a:t>
            </a:r>
            <a:r>
              <a:rPr lang="en-US" dirty="0" smtClean="0"/>
              <a:t> from disk, applies all the transactions from the </a:t>
            </a:r>
            <a:r>
              <a:rPr lang="en-US" dirty="0" err="1" smtClean="0"/>
              <a:t>EditLog</a:t>
            </a:r>
            <a:r>
              <a:rPr lang="en-US" dirty="0" smtClean="0"/>
              <a:t> to the in-memory representation of the </a:t>
            </a:r>
            <a:r>
              <a:rPr lang="en-US" dirty="0" err="1" smtClean="0"/>
              <a:t>FsImage</a:t>
            </a:r>
            <a:r>
              <a:rPr lang="en-US" dirty="0" smtClean="0"/>
              <a:t>, and flushes out this new version into a new </a:t>
            </a:r>
            <a:r>
              <a:rPr lang="en-US" dirty="0" err="1" smtClean="0"/>
              <a:t>FsImage</a:t>
            </a:r>
            <a:r>
              <a:rPr lang="en-US" dirty="0" smtClean="0"/>
              <a:t> on disk. </a:t>
            </a:r>
          </a:p>
          <a:p>
            <a:r>
              <a:rPr lang="en-US" dirty="0" smtClean="0"/>
              <a:t>It can then truncate the old </a:t>
            </a:r>
            <a:r>
              <a:rPr lang="en-US" dirty="0" err="1" smtClean="0"/>
              <a:t>EditLog</a:t>
            </a:r>
            <a:r>
              <a:rPr lang="en-US" dirty="0" smtClean="0"/>
              <a:t> because its transactions have been applied to the persistent </a:t>
            </a:r>
            <a:r>
              <a:rPr lang="en-US" dirty="0" err="1" smtClean="0"/>
              <a:t>FsImage</a:t>
            </a:r>
            <a:r>
              <a:rPr lang="en-US" dirty="0" smtClean="0"/>
              <a:t>. This process is called a checkpoint. </a:t>
            </a:r>
          </a:p>
          <a:p>
            <a:r>
              <a:rPr lang="en-US" dirty="0" smtClean="0"/>
              <a:t>When a </a:t>
            </a:r>
            <a:r>
              <a:rPr lang="en-US" dirty="0" err="1" smtClean="0"/>
              <a:t>DataNode</a:t>
            </a:r>
            <a:r>
              <a:rPr lang="en-US" dirty="0" smtClean="0"/>
              <a:t> starts up, it scans through its local file system, generates a list of all HDFS data blocks that correspond to each of these local files and sends this report to the </a:t>
            </a:r>
            <a:r>
              <a:rPr lang="en-US" dirty="0" err="1" smtClean="0"/>
              <a:t>NameNode</a:t>
            </a:r>
            <a:r>
              <a:rPr lang="en-US" dirty="0" smtClean="0"/>
              <a:t>: this is the </a:t>
            </a:r>
            <a:r>
              <a:rPr lang="en-US" dirty="0" err="1" smtClean="0"/>
              <a:t>Blockreport</a:t>
            </a:r>
            <a:r>
              <a:rPr lang="en-US" dirty="0" smtClean="0"/>
              <a:t>.</a:t>
            </a:r>
            <a:endParaRPr lang="en-US" dirty="0"/>
          </a:p>
        </p:txBody>
      </p:sp>
      <p:sp>
        <p:nvSpPr>
          <p:cNvPr id="4" name="Slide Number Placeholder 3"/>
          <p:cNvSpPr>
            <a:spLocks noGrp="1"/>
          </p:cNvSpPr>
          <p:nvPr>
            <p:ph type="sldNum" sz="quarter" idx="12"/>
          </p:nvPr>
        </p:nvSpPr>
        <p:spPr/>
        <p:txBody>
          <a:bodyPr/>
          <a:lstStyle/>
          <a:p>
            <a:fld id="{5A0614AE-7DA6-4443-9A06-FA7BD7CD666D}" type="slidenum">
              <a:rPr lang="en-US" smtClean="0"/>
              <a:pPr/>
              <a:t>76</a:t>
            </a:fld>
            <a:endParaRPr lang="en-US" dirty="0"/>
          </a:p>
        </p:txBody>
      </p:sp>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smtClean="0"/>
              <a:t>The Communication Protocols</a:t>
            </a:r>
            <a:endParaRPr lang="en-US" dirty="0"/>
          </a:p>
        </p:txBody>
      </p:sp>
      <p:sp>
        <p:nvSpPr>
          <p:cNvPr id="3" name="Content Placeholder 2"/>
          <p:cNvSpPr>
            <a:spLocks noGrp="1"/>
          </p:cNvSpPr>
          <p:nvPr>
            <p:ph idx="1"/>
          </p:nvPr>
        </p:nvSpPr>
        <p:spPr/>
        <p:txBody>
          <a:bodyPr/>
          <a:lstStyle/>
          <a:p>
            <a:r>
              <a:rPr lang="en-US" dirty="0" smtClean="0"/>
              <a:t>All HDFS communication protocols are layered on top of the TCP/IP protocol. A client establishes a connection to a configurable TCP port on the </a:t>
            </a:r>
            <a:r>
              <a:rPr lang="en-US" dirty="0" err="1" smtClean="0"/>
              <a:t>NameNode</a:t>
            </a:r>
            <a:r>
              <a:rPr lang="en-US" dirty="0" smtClean="0"/>
              <a:t> machine. It talks the </a:t>
            </a:r>
            <a:r>
              <a:rPr lang="en-US" dirty="0" err="1" smtClean="0"/>
              <a:t>ClientProtocol</a:t>
            </a:r>
            <a:r>
              <a:rPr lang="en-US" dirty="0" smtClean="0"/>
              <a:t> with the </a:t>
            </a:r>
            <a:r>
              <a:rPr lang="en-US" dirty="0" err="1" smtClean="0"/>
              <a:t>NameNode</a:t>
            </a:r>
            <a:r>
              <a:rPr lang="en-US" dirty="0" smtClean="0"/>
              <a:t>. </a:t>
            </a:r>
          </a:p>
          <a:p>
            <a:r>
              <a:rPr lang="en-US" dirty="0" smtClean="0"/>
              <a:t>The </a:t>
            </a:r>
            <a:r>
              <a:rPr lang="en-US" dirty="0" err="1" smtClean="0"/>
              <a:t>DataNodes</a:t>
            </a:r>
            <a:r>
              <a:rPr lang="en-US" dirty="0" smtClean="0"/>
              <a:t> talk to the </a:t>
            </a:r>
            <a:r>
              <a:rPr lang="en-US" dirty="0" err="1" smtClean="0"/>
              <a:t>NameNode</a:t>
            </a:r>
            <a:r>
              <a:rPr lang="en-US" dirty="0" smtClean="0"/>
              <a:t> using the </a:t>
            </a:r>
            <a:r>
              <a:rPr lang="en-US" dirty="0" err="1" smtClean="0"/>
              <a:t>DataNode</a:t>
            </a:r>
            <a:r>
              <a:rPr lang="en-US" dirty="0" smtClean="0"/>
              <a:t> Protocol. A Remote Procedure Call (RPC) abstraction wraps both the Client Protocol and the </a:t>
            </a:r>
            <a:r>
              <a:rPr lang="en-US" dirty="0" err="1" smtClean="0"/>
              <a:t>DataNode</a:t>
            </a:r>
            <a:r>
              <a:rPr lang="en-US" dirty="0" smtClean="0"/>
              <a:t> Protocol.</a:t>
            </a:r>
          </a:p>
          <a:p>
            <a:r>
              <a:rPr lang="en-US" dirty="0" smtClean="0"/>
              <a:t> By design, the </a:t>
            </a:r>
            <a:r>
              <a:rPr lang="en-US" dirty="0" err="1" smtClean="0"/>
              <a:t>NameNode</a:t>
            </a:r>
            <a:r>
              <a:rPr lang="en-US" dirty="0" smtClean="0"/>
              <a:t> never initiates any RPCs. Instead, it only responds to RPC requests issued by </a:t>
            </a:r>
            <a:r>
              <a:rPr lang="en-US" dirty="0" err="1" smtClean="0"/>
              <a:t>DataNodes</a:t>
            </a:r>
            <a:r>
              <a:rPr lang="en-US" dirty="0" smtClean="0"/>
              <a:t> or clients.</a:t>
            </a:r>
            <a:endParaRPr lang="en-US" dirty="0"/>
          </a:p>
        </p:txBody>
      </p:sp>
      <p:sp>
        <p:nvSpPr>
          <p:cNvPr id="4" name="Slide Number Placeholder 3"/>
          <p:cNvSpPr>
            <a:spLocks noGrp="1"/>
          </p:cNvSpPr>
          <p:nvPr>
            <p:ph type="sldNum" sz="quarter" idx="12"/>
          </p:nvPr>
        </p:nvSpPr>
        <p:spPr/>
        <p:txBody>
          <a:bodyPr/>
          <a:lstStyle/>
          <a:p>
            <a:fld id="{5A0614AE-7DA6-4443-9A06-FA7BD7CD666D}" type="slidenum">
              <a:rPr lang="en-US" smtClean="0"/>
              <a:pPr/>
              <a:t>77</a:t>
            </a:fld>
            <a:endParaRPr lang="en-US" dirty="0"/>
          </a:p>
        </p:txBody>
      </p:sp>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Robustness</a:t>
            </a:r>
            <a:endParaRPr lang="en-US" dirty="0"/>
          </a:p>
        </p:txBody>
      </p:sp>
      <p:sp>
        <p:nvSpPr>
          <p:cNvPr id="3" name="Content Placeholder 2"/>
          <p:cNvSpPr>
            <a:spLocks noGrp="1"/>
          </p:cNvSpPr>
          <p:nvPr>
            <p:ph idx="1"/>
          </p:nvPr>
        </p:nvSpPr>
        <p:spPr/>
        <p:txBody>
          <a:bodyPr/>
          <a:lstStyle/>
          <a:p>
            <a:r>
              <a:rPr lang="en-US" b="1" dirty="0" smtClean="0"/>
              <a:t>Data Disk Failure, Heartbeats and Re-Replication</a:t>
            </a:r>
          </a:p>
          <a:p>
            <a:r>
              <a:rPr lang="en-US" b="1" dirty="0" smtClean="0"/>
              <a:t>Cluster Rebalancing</a:t>
            </a:r>
          </a:p>
          <a:p>
            <a:r>
              <a:rPr lang="en-US" b="1" dirty="0" smtClean="0"/>
              <a:t>Data Integrity</a:t>
            </a:r>
          </a:p>
          <a:p>
            <a:r>
              <a:rPr lang="en-US" b="1" dirty="0" smtClean="0"/>
              <a:t>Metadata Disk Failure</a:t>
            </a:r>
          </a:p>
          <a:p>
            <a:r>
              <a:rPr lang="en-US" b="1" dirty="0" smtClean="0"/>
              <a:t>Snapshots</a:t>
            </a:r>
          </a:p>
          <a:p>
            <a:endParaRPr lang="en-US" dirty="0"/>
          </a:p>
        </p:txBody>
      </p:sp>
      <p:sp>
        <p:nvSpPr>
          <p:cNvPr id="4" name="Slide Number Placeholder 3"/>
          <p:cNvSpPr>
            <a:spLocks noGrp="1"/>
          </p:cNvSpPr>
          <p:nvPr>
            <p:ph type="sldNum" sz="quarter" idx="12"/>
          </p:nvPr>
        </p:nvSpPr>
        <p:spPr/>
        <p:txBody>
          <a:bodyPr/>
          <a:lstStyle/>
          <a:p>
            <a:fld id="{5A0614AE-7DA6-4443-9A06-FA7BD7CD666D}" type="slidenum">
              <a:rPr lang="en-US" smtClean="0"/>
              <a:pPr/>
              <a:t>78</a:t>
            </a:fld>
            <a:endParaRPr lang="en-US"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2" name="Rectangle 4"/>
          <p:cNvSpPr>
            <a:spLocks noChangeArrowheads="1"/>
          </p:cNvSpPr>
          <p:nvPr/>
        </p:nvSpPr>
        <p:spPr bwMode="auto">
          <a:xfrm>
            <a:off x="1" y="0"/>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IN"/>
          </a:p>
        </p:txBody>
      </p:sp>
      <p:sp>
        <p:nvSpPr>
          <p:cNvPr id="7174" name="Rectangle 6"/>
          <p:cNvSpPr>
            <a:spLocks noChangeArrowheads="1"/>
          </p:cNvSpPr>
          <p:nvPr/>
        </p:nvSpPr>
        <p:spPr bwMode="auto">
          <a:xfrm>
            <a:off x="0" y="3"/>
            <a:ext cx="9519079" cy="646331"/>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IN" sz="3600" dirty="0" smtClean="0"/>
              <a:t>                  The World of Big Data</a:t>
            </a:r>
            <a:endParaRPr lang="en-IN" sz="3600" dirty="0"/>
          </a:p>
        </p:txBody>
      </p:sp>
      <p:pic>
        <p:nvPicPr>
          <p:cNvPr id="7173" name="Picture 3"/>
          <p:cNvPicPr>
            <a:picLocks noChangeAspect="1" noChangeArrowheads="1"/>
          </p:cNvPicPr>
          <p:nvPr/>
        </p:nvPicPr>
        <p:blipFill>
          <a:blip r:embed="rId2"/>
          <a:srcRect/>
          <a:stretch>
            <a:fillRect/>
          </a:stretch>
        </p:blipFill>
        <p:spPr bwMode="auto">
          <a:xfrm>
            <a:off x="386921" y="1000108"/>
            <a:ext cx="8877351" cy="5222106"/>
          </a:xfrm>
          <a:prstGeom prst="rect">
            <a:avLst/>
          </a:prstGeom>
          <a:noFill/>
        </p:spPr>
      </p:pic>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5300" y="152718"/>
            <a:ext cx="6273800" cy="604027"/>
          </a:xfrm>
        </p:spPr>
        <p:txBody>
          <a:bodyPr>
            <a:normAutofit/>
          </a:bodyPr>
          <a:lstStyle/>
          <a:p>
            <a:r>
              <a:rPr sz="1800" smtClean="0"/>
              <a:t>Data Disk Failure, Heartbeats and Re-Replication</a:t>
            </a:r>
            <a:endParaRPr lang="en-US" sz="1800" dirty="0"/>
          </a:p>
        </p:txBody>
      </p:sp>
      <p:sp>
        <p:nvSpPr>
          <p:cNvPr id="4" name="Slide Number Placeholder 3"/>
          <p:cNvSpPr>
            <a:spLocks noGrp="1"/>
          </p:cNvSpPr>
          <p:nvPr>
            <p:ph type="sldNum" sz="quarter" idx="12"/>
          </p:nvPr>
        </p:nvSpPr>
        <p:spPr/>
        <p:txBody>
          <a:bodyPr/>
          <a:lstStyle/>
          <a:p>
            <a:fld id="{5A0614AE-7DA6-4443-9A06-FA7BD7CD666D}" type="slidenum">
              <a:rPr lang="en-US" smtClean="0"/>
              <a:pPr/>
              <a:t>79</a:t>
            </a:fld>
            <a:endParaRPr lang="en-US" dirty="0"/>
          </a:p>
        </p:txBody>
      </p:sp>
      <p:pic>
        <p:nvPicPr>
          <p:cNvPr id="73730" name="Picture 2" descr="http://bradhedlund.s3.amazonaws.com/2011/hadoop-network-intro/Name-Node.PNG"/>
          <p:cNvPicPr>
            <a:picLocks noGrp="1" noChangeAspect="1" noChangeArrowheads="1"/>
          </p:cNvPicPr>
          <p:nvPr>
            <p:ph idx="1"/>
          </p:nvPr>
        </p:nvPicPr>
        <p:blipFill>
          <a:blip r:embed="rId2"/>
          <a:srcRect/>
          <a:stretch>
            <a:fillRect/>
          </a:stretch>
        </p:blipFill>
        <p:spPr bwMode="auto">
          <a:xfrm>
            <a:off x="1674060" y="1092200"/>
            <a:ext cx="6634079" cy="5041900"/>
          </a:xfrm>
          <a:prstGeom prst="rect">
            <a:avLst/>
          </a:prstGeom>
          <a:noFill/>
        </p:spPr>
      </p:pic>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Data Disk Failure, Heartbeats and Re-Replication</a:t>
            </a:r>
            <a:endParaRPr lang="en-US" dirty="0"/>
          </a:p>
        </p:txBody>
      </p:sp>
      <p:sp>
        <p:nvSpPr>
          <p:cNvPr id="4" name="Slide Number Placeholder 3"/>
          <p:cNvSpPr>
            <a:spLocks noGrp="1"/>
          </p:cNvSpPr>
          <p:nvPr>
            <p:ph type="sldNum" sz="quarter" idx="12"/>
          </p:nvPr>
        </p:nvSpPr>
        <p:spPr/>
        <p:txBody>
          <a:bodyPr/>
          <a:lstStyle/>
          <a:p>
            <a:fld id="{5A0614AE-7DA6-4443-9A06-FA7BD7CD666D}" type="slidenum">
              <a:rPr lang="en-US" smtClean="0"/>
              <a:pPr/>
              <a:t>80</a:t>
            </a:fld>
            <a:endParaRPr lang="en-US" dirty="0"/>
          </a:p>
        </p:txBody>
      </p:sp>
      <p:pic>
        <p:nvPicPr>
          <p:cNvPr id="77826" name="Picture 2" descr="http://3.bp.blogspot.com/-7CfrKReM0rs/U4VaGO0Qz6I/AAAAAAAAAwU/onVrhX26Mx8/s1600/Img9.PNG"/>
          <p:cNvPicPr>
            <a:picLocks noChangeAspect="1" noChangeArrowheads="1"/>
          </p:cNvPicPr>
          <p:nvPr/>
        </p:nvPicPr>
        <p:blipFill>
          <a:blip r:embed="rId2"/>
          <a:srcRect/>
          <a:stretch>
            <a:fillRect/>
          </a:stretch>
        </p:blipFill>
        <p:spPr bwMode="auto">
          <a:xfrm>
            <a:off x="1752600" y="1600202"/>
            <a:ext cx="6457950" cy="4371975"/>
          </a:xfrm>
          <a:prstGeom prst="rect">
            <a:avLst/>
          </a:prstGeom>
          <a:noFill/>
        </p:spPr>
      </p:pic>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Cluster Rebalancing</a:t>
            </a:r>
            <a:endParaRPr lang="en-US" dirty="0"/>
          </a:p>
        </p:txBody>
      </p:sp>
      <p:sp>
        <p:nvSpPr>
          <p:cNvPr id="3" name="Content Placeholder 2"/>
          <p:cNvSpPr>
            <a:spLocks noGrp="1"/>
          </p:cNvSpPr>
          <p:nvPr>
            <p:ph idx="1"/>
          </p:nvPr>
        </p:nvSpPr>
        <p:spPr/>
        <p:txBody>
          <a:bodyPr/>
          <a:lstStyle/>
          <a:p>
            <a:r>
              <a:rPr lang="en-US" dirty="0" smtClean="0"/>
              <a:t>The HDFS architecture is compatible with data rebalancing schemes. A scheme might automatically move data from one </a:t>
            </a:r>
            <a:r>
              <a:rPr lang="en-US" dirty="0" err="1" smtClean="0"/>
              <a:t>DataNode</a:t>
            </a:r>
            <a:r>
              <a:rPr lang="en-US" dirty="0" smtClean="0"/>
              <a:t> to another if the free space on a </a:t>
            </a:r>
            <a:r>
              <a:rPr lang="en-US" dirty="0" err="1" smtClean="0"/>
              <a:t>DataNode</a:t>
            </a:r>
            <a:r>
              <a:rPr lang="en-US" dirty="0" smtClean="0"/>
              <a:t> falls below a certain threshold.</a:t>
            </a:r>
          </a:p>
          <a:p>
            <a:r>
              <a:rPr lang="en-US" dirty="0" smtClean="0"/>
              <a:t> In the event of a sudden high demand for a particular file, a scheme might dynamically create additional replicas and rebalance other data in the cluster. </a:t>
            </a:r>
          </a:p>
          <a:p>
            <a:r>
              <a:rPr lang="en-US" dirty="0" smtClean="0"/>
              <a:t>These types of data rebalancing schemes are not yet implemented.</a:t>
            </a:r>
            <a:endParaRPr lang="en-US" dirty="0"/>
          </a:p>
        </p:txBody>
      </p:sp>
      <p:sp>
        <p:nvSpPr>
          <p:cNvPr id="4" name="Slide Number Placeholder 3"/>
          <p:cNvSpPr>
            <a:spLocks noGrp="1"/>
          </p:cNvSpPr>
          <p:nvPr>
            <p:ph type="sldNum" sz="quarter" idx="12"/>
          </p:nvPr>
        </p:nvSpPr>
        <p:spPr/>
        <p:txBody>
          <a:bodyPr/>
          <a:lstStyle/>
          <a:p>
            <a:fld id="{5A0614AE-7DA6-4443-9A06-FA7BD7CD666D}" type="slidenum">
              <a:rPr lang="en-US" smtClean="0"/>
              <a:pPr/>
              <a:t>81</a:t>
            </a:fld>
            <a:endParaRPr lang="en-US" dirty="0"/>
          </a:p>
        </p:txBody>
      </p:sp>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Data Integrity</a:t>
            </a:r>
            <a:endParaRPr lang="en-US" dirty="0"/>
          </a:p>
        </p:txBody>
      </p:sp>
      <p:sp>
        <p:nvSpPr>
          <p:cNvPr id="3" name="Content Placeholder 2"/>
          <p:cNvSpPr>
            <a:spLocks noGrp="1"/>
          </p:cNvSpPr>
          <p:nvPr>
            <p:ph idx="1"/>
          </p:nvPr>
        </p:nvSpPr>
        <p:spPr/>
        <p:txBody>
          <a:bodyPr/>
          <a:lstStyle/>
          <a:p>
            <a:r>
              <a:rPr lang="en-US" dirty="0" smtClean="0"/>
              <a:t>It is possible that a block of data fetched from a </a:t>
            </a:r>
            <a:r>
              <a:rPr lang="en-US" dirty="0" err="1" smtClean="0"/>
              <a:t>DataNode</a:t>
            </a:r>
            <a:r>
              <a:rPr lang="en-US" dirty="0" smtClean="0"/>
              <a:t> arrives corrupted.</a:t>
            </a:r>
          </a:p>
          <a:p>
            <a:r>
              <a:rPr lang="en-US" dirty="0" smtClean="0"/>
              <a:t> This corruption can occur because of faults in a storage device, network faults, or buggy software.</a:t>
            </a:r>
          </a:p>
          <a:p>
            <a:r>
              <a:rPr lang="en-US" dirty="0" smtClean="0"/>
              <a:t> The HDFS client software implements checksum checking on the contents of HDFS files.</a:t>
            </a:r>
          </a:p>
          <a:p>
            <a:r>
              <a:rPr lang="en-US" dirty="0" smtClean="0"/>
              <a:t> When a client creates an HDFS file, it computes a checksum of each block of the file and stores these checksums in a separate hidden file in the same HDFS namespace.</a:t>
            </a:r>
          </a:p>
          <a:p>
            <a:r>
              <a:rPr lang="en-US" dirty="0" smtClean="0"/>
              <a:t> When a client retrieves file contents it verifies that the data it received from each </a:t>
            </a:r>
            <a:r>
              <a:rPr lang="en-US" dirty="0" err="1" smtClean="0"/>
              <a:t>DataNode</a:t>
            </a:r>
            <a:r>
              <a:rPr lang="en-US" dirty="0" smtClean="0"/>
              <a:t> matches the checksum stored in the associated checksum file.</a:t>
            </a:r>
          </a:p>
          <a:p>
            <a:r>
              <a:rPr lang="en-US" dirty="0" smtClean="0"/>
              <a:t> If not, then the client can opt to retrieve that block from another </a:t>
            </a:r>
            <a:r>
              <a:rPr lang="en-US" dirty="0" err="1" smtClean="0"/>
              <a:t>DataNode</a:t>
            </a:r>
            <a:r>
              <a:rPr lang="en-US" dirty="0" smtClean="0"/>
              <a:t> that has a replica of that block.</a:t>
            </a:r>
            <a:endParaRPr lang="en-US" dirty="0"/>
          </a:p>
        </p:txBody>
      </p:sp>
      <p:sp>
        <p:nvSpPr>
          <p:cNvPr id="4" name="Slide Number Placeholder 3"/>
          <p:cNvSpPr>
            <a:spLocks noGrp="1"/>
          </p:cNvSpPr>
          <p:nvPr>
            <p:ph type="sldNum" sz="quarter" idx="12"/>
          </p:nvPr>
        </p:nvSpPr>
        <p:spPr/>
        <p:txBody>
          <a:bodyPr/>
          <a:lstStyle/>
          <a:p>
            <a:fld id="{5A0614AE-7DA6-4443-9A06-FA7BD7CD666D}" type="slidenum">
              <a:rPr lang="en-US" smtClean="0"/>
              <a:pPr/>
              <a:t>82</a:t>
            </a:fld>
            <a:endParaRPr lang="en-US" dirty="0"/>
          </a:p>
        </p:txBody>
      </p:sp>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Metadata Disk Failure</a:t>
            </a:r>
            <a:endParaRPr lang="en-US" dirty="0"/>
          </a:p>
        </p:txBody>
      </p:sp>
      <p:sp>
        <p:nvSpPr>
          <p:cNvPr id="3" name="Content Placeholder 2"/>
          <p:cNvSpPr>
            <a:spLocks noGrp="1"/>
          </p:cNvSpPr>
          <p:nvPr>
            <p:ph idx="1"/>
          </p:nvPr>
        </p:nvSpPr>
        <p:spPr/>
        <p:txBody>
          <a:bodyPr>
            <a:normAutofit/>
          </a:bodyPr>
          <a:lstStyle/>
          <a:p>
            <a:r>
              <a:rPr lang="en-US" dirty="0" smtClean="0"/>
              <a:t>The </a:t>
            </a:r>
            <a:r>
              <a:rPr lang="en-US" dirty="0" err="1" smtClean="0"/>
              <a:t>FsImage</a:t>
            </a:r>
            <a:r>
              <a:rPr lang="en-US" dirty="0" smtClean="0"/>
              <a:t> and the </a:t>
            </a:r>
            <a:r>
              <a:rPr lang="en-US" dirty="0" err="1" smtClean="0"/>
              <a:t>EditLog</a:t>
            </a:r>
            <a:r>
              <a:rPr lang="en-US" dirty="0" smtClean="0"/>
              <a:t> are central data structures of HDFS. A corruption of these files can cause the HDFS instance to be non-functional. For this reason, the </a:t>
            </a:r>
            <a:r>
              <a:rPr lang="en-US" dirty="0" err="1" smtClean="0"/>
              <a:t>NameNode</a:t>
            </a:r>
            <a:r>
              <a:rPr lang="en-US" dirty="0" smtClean="0"/>
              <a:t> can be configured to support maintaining multiple copies of the </a:t>
            </a:r>
            <a:r>
              <a:rPr lang="en-US" dirty="0" err="1" smtClean="0"/>
              <a:t>FsImage</a:t>
            </a:r>
            <a:r>
              <a:rPr lang="en-US" dirty="0" smtClean="0"/>
              <a:t> and </a:t>
            </a:r>
            <a:r>
              <a:rPr lang="en-US" dirty="0" err="1" smtClean="0"/>
              <a:t>EditLog</a:t>
            </a:r>
            <a:r>
              <a:rPr lang="en-US" dirty="0" smtClean="0"/>
              <a:t>. </a:t>
            </a:r>
          </a:p>
          <a:p>
            <a:r>
              <a:rPr lang="en-US" dirty="0" smtClean="0"/>
              <a:t>Any update to either the </a:t>
            </a:r>
            <a:r>
              <a:rPr lang="en-US" dirty="0" err="1" smtClean="0"/>
              <a:t>FsImage</a:t>
            </a:r>
            <a:r>
              <a:rPr lang="en-US" dirty="0" smtClean="0"/>
              <a:t> or </a:t>
            </a:r>
            <a:r>
              <a:rPr lang="en-US" dirty="0" err="1" smtClean="0"/>
              <a:t>EditLog</a:t>
            </a:r>
            <a:r>
              <a:rPr lang="en-US" dirty="0" smtClean="0"/>
              <a:t> causes each of the </a:t>
            </a:r>
            <a:r>
              <a:rPr lang="en-US" dirty="0" err="1" smtClean="0"/>
              <a:t>FsImages</a:t>
            </a:r>
            <a:r>
              <a:rPr lang="en-US" dirty="0" smtClean="0"/>
              <a:t> and </a:t>
            </a:r>
            <a:r>
              <a:rPr lang="en-US" dirty="0" err="1" smtClean="0"/>
              <a:t>EditLogs</a:t>
            </a:r>
            <a:r>
              <a:rPr lang="en-US" dirty="0" smtClean="0"/>
              <a:t> to get updated synchronously. </a:t>
            </a:r>
          </a:p>
          <a:p>
            <a:r>
              <a:rPr lang="en-US" dirty="0" smtClean="0"/>
              <a:t>This synchronous updating of multiple copies of the </a:t>
            </a:r>
            <a:r>
              <a:rPr lang="en-US" dirty="0" err="1" smtClean="0"/>
              <a:t>FsImage</a:t>
            </a:r>
            <a:r>
              <a:rPr lang="en-US" dirty="0" smtClean="0"/>
              <a:t> and </a:t>
            </a:r>
            <a:r>
              <a:rPr lang="en-US" dirty="0" err="1" smtClean="0"/>
              <a:t>EditLog</a:t>
            </a:r>
            <a:r>
              <a:rPr lang="en-US" dirty="0" smtClean="0"/>
              <a:t> may degrade the rate of namespace transactions per second that a </a:t>
            </a:r>
            <a:r>
              <a:rPr lang="en-US" dirty="0" err="1" smtClean="0"/>
              <a:t>NameNode</a:t>
            </a:r>
            <a:r>
              <a:rPr lang="en-US" dirty="0" smtClean="0"/>
              <a:t> can support.</a:t>
            </a:r>
          </a:p>
          <a:p>
            <a:r>
              <a:rPr lang="en-US" dirty="0" smtClean="0"/>
              <a:t> However, this degradation is acceptable because even though HDFS applications are very data intensive in nature, they are not metadata intensive. When a </a:t>
            </a:r>
            <a:r>
              <a:rPr lang="en-US" dirty="0" err="1" smtClean="0"/>
              <a:t>NameNode</a:t>
            </a:r>
            <a:r>
              <a:rPr lang="en-US" dirty="0" smtClean="0"/>
              <a:t> restarts, it selects the latest consistent </a:t>
            </a:r>
            <a:r>
              <a:rPr lang="en-US" dirty="0" err="1" smtClean="0"/>
              <a:t>FsImage</a:t>
            </a:r>
            <a:r>
              <a:rPr lang="en-US" dirty="0" smtClean="0"/>
              <a:t> and </a:t>
            </a:r>
            <a:r>
              <a:rPr lang="en-US" dirty="0" err="1" smtClean="0"/>
              <a:t>EditLog</a:t>
            </a:r>
            <a:r>
              <a:rPr lang="en-US" dirty="0" smtClean="0"/>
              <a:t> to use.</a:t>
            </a:r>
          </a:p>
          <a:p>
            <a:r>
              <a:rPr lang="en-US" dirty="0" smtClean="0"/>
              <a:t/>
            </a:r>
            <a:br>
              <a:rPr lang="en-US" dirty="0" smtClean="0"/>
            </a:br>
            <a:endParaRPr lang="en-US" dirty="0"/>
          </a:p>
        </p:txBody>
      </p:sp>
      <p:sp>
        <p:nvSpPr>
          <p:cNvPr id="4" name="Slide Number Placeholder 3"/>
          <p:cNvSpPr>
            <a:spLocks noGrp="1"/>
          </p:cNvSpPr>
          <p:nvPr>
            <p:ph type="sldNum" sz="quarter" idx="12"/>
          </p:nvPr>
        </p:nvSpPr>
        <p:spPr/>
        <p:txBody>
          <a:bodyPr/>
          <a:lstStyle/>
          <a:p>
            <a:fld id="{5A0614AE-7DA6-4443-9A06-FA7BD7CD666D}" type="slidenum">
              <a:rPr lang="en-US" smtClean="0"/>
              <a:pPr/>
              <a:t>83</a:t>
            </a:fld>
            <a:endParaRPr lang="en-US" dirty="0"/>
          </a:p>
        </p:txBody>
      </p:sp>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Snapshots</a:t>
            </a:r>
            <a:endParaRPr lang="en-US" dirty="0"/>
          </a:p>
        </p:txBody>
      </p:sp>
      <p:sp>
        <p:nvSpPr>
          <p:cNvPr id="3" name="Content Placeholder 2"/>
          <p:cNvSpPr>
            <a:spLocks noGrp="1"/>
          </p:cNvSpPr>
          <p:nvPr>
            <p:ph idx="1"/>
          </p:nvPr>
        </p:nvSpPr>
        <p:spPr/>
        <p:txBody>
          <a:bodyPr/>
          <a:lstStyle/>
          <a:p>
            <a:r>
              <a:rPr lang="en-US" dirty="0" smtClean="0"/>
              <a:t>Snapshots support storing a copy of data at a particular instant of time. </a:t>
            </a:r>
          </a:p>
          <a:p>
            <a:r>
              <a:rPr lang="en-US" dirty="0" smtClean="0"/>
              <a:t>One usage of the snapshot feature may be to roll back a corrupted HDFS instance to a previously known good point in time. </a:t>
            </a:r>
          </a:p>
          <a:p>
            <a:r>
              <a:rPr lang="en-US" dirty="0" smtClean="0"/>
              <a:t>HDFS does not currently support snapshots but will in a future release.</a:t>
            </a:r>
            <a:endParaRPr lang="en-US" dirty="0"/>
          </a:p>
        </p:txBody>
      </p:sp>
      <p:sp>
        <p:nvSpPr>
          <p:cNvPr id="4" name="Slide Number Placeholder 3"/>
          <p:cNvSpPr>
            <a:spLocks noGrp="1"/>
          </p:cNvSpPr>
          <p:nvPr>
            <p:ph type="sldNum" sz="quarter" idx="12"/>
          </p:nvPr>
        </p:nvSpPr>
        <p:spPr/>
        <p:txBody>
          <a:bodyPr/>
          <a:lstStyle/>
          <a:p>
            <a:fld id="{5A0614AE-7DA6-4443-9A06-FA7BD7CD666D}" type="slidenum">
              <a:rPr lang="en-US" smtClean="0"/>
              <a:pPr/>
              <a:t>84</a:t>
            </a:fld>
            <a:endParaRPr lang="en-US" dirty="0"/>
          </a:p>
        </p:txBody>
      </p:sp>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Anatomy of file read</a:t>
            </a:r>
            <a:endParaRPr lang="en-US" dirty="0"/>
          </a:p>
        </p:txBody>
      </p:sp>
      <p:pic>
        <p:nvPicPr>
          <p:cNvPr id="2050" name="Picture 2"/>
          <p:cNvPicPr>
            <a:picLocks noChangeAspect="1" noChangeArrowheads="1"/>
          </p:cNvPicPr>
          <p:nvPr/>
        </p:nvPicPr>
        <p:blipFill>
          <a:blip r:embed="rId2"/>
          <a:srcRect/>
          <a:stretch>
            <a:fillRect/>
          </a:stretch>
        </p:blipFill>
        <p:spPr bwMode="auto">
          <a:xfrm>
            <a:off x="2596456" y="1562100"/>
            <a:ext cx="4713089" cy="37338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Network distance on </a:t>
            </a:r>
            <a:r>
              <a:rPr lang="en-US" dirty="0" err="1" smtClean="0"/>
              <a:t>hadoop</a:t>
            </a:r>
            <a:endParaRPr lang="en-US" dirty="0"/>
          </a:p>
        </p:txBody>
      </p:sp>
      <p:pic>
        <p:nvPicPr>
          <p:cNvPr id="4098" name="Picture 2"/>
          <p:cNvPicPr>
            <a:picLocks noChangeAspect="1" noChangeArrowheads="1"/>
          </p:cNvPicPr>
          <p:nvPr/>
        </p:nvPicPr>
        <p:blipFill>
          <a:blip r:embed="rId2"/>
          <a:srcRect/>
          <a:stretch>
            <a:fillRect/>
          </a:stretch>
        </p:blipFill>
        <p:spPr bwMode="auto">
          <a:xfrm>
            <a:off x="2689325" y="1600200"/>
            <a:ext cx="4527352" cy="36576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typical replica pipeline</a:t>
            </a:r>
            <a:endParaRPr lang="en-US" dirty="0"/>
          </a:p>
        </p:txBody>
      </p:sp>
      <p:pic>
        <p:nvPicPr>
          <p:cNvPr id="5122" name="Picture 2"/>
          <p:cNvPicPr>
            <a:picLocks noChangeAspect="1" noChangeArrowheads="1"/>
          </p:cNvPicPr>
          <p:nvPr/>
        </p:nvPicPr>
        <p:blipFill>
          <a:blip r:embed="rId2"/>
          <a:srcRect/>
          <a:stretch>
            <a:fillRect/>
          </a:stretch>
        </p:blipFill>
        <p:spPr bwMode="auto">
          <a:xfrm>
            <a:off x="3496989" y="1436816"/>
            <a:ext cx="3638427" cy="4978273"/>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Anatomy of file write</a:t>
            </a:r>
            <a:endParaRPr lang="en-US" dirty="0"/>
          </a:p>
        </p:txBody>
      </p:sp>
      <p:pic>
        <p:nvPicPr>
          <p:cNvPr id="3074" name="Picture 2"/>
          <p:cNvPicPr>
            <a:picLocks noChangeAspect="1" noChangeArrowheads="1"/>
          </p:cNvPicPr>
          <p:nvPr/>
        </p:nvPicPr>
        <p:blipFill>
          <a:blip r:embed="rId2"/>
          <a:srcRect/>
          <a:stretch>
            <a:fillRect/>
          </a:stretch>
        </p:blipFill>
        <p:spPr bwMode="auto">
          <a:xfrm>
            <a:off x="2565500" y="1617773"/>
            <a:ext cx="4775002" cy="359092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3" name="Picture 3" descr="D:\Personal\Corporate Training\BigDataAnalytic\Presentation\Internet Minute.jpg"/>
          <p:cNvPicPr>
            <a:picLocks noChangeAspect="1" noChangeArrowheads="1"/>
          </p:cNvPicPr>
          <p:nvPr/>
        </p:nvPicPr>
        <p:blipFill>
          <a:blip r:embed="rId2"/>
          <a:srcRect/>
          <a:stretch>
            <a:fillRect/>
          </a:stretch>
        </p:blipFill>
        <p:spPr bwMode="auto">
          <a:xfrm>
            <a:off x="1582210" y="1136650"/>
            <a:ext cx="6741583" cy="4584700"/>
          </a:xfrm>
          <a:prstGeom prst="rect">
            <a:avLst/>
          </a:prstGeom>
          <a:noFill/>
        </p:spPr>
      </p:pic>
      <p:sp>
        <p:nvSpPr>
          <p:cNvPr id="3" name="Rectangle 2"/>
          <p:cNvSpPr/>
          <p:nvPr/>
        </p:nvSpPr>
        <p:spPr>
          <a:xfrm>
            <a:off x="1934745" y="214290"/>
            <a:ext cx="6036511" cy="914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solidFill>
                  <a:schemeClr val="tx1"/>
                </a:solidFill>
              </a:rPr>
              <a:t>Main Source of Big Data</a:t>
            </a:r>
            <a:endParaRPr lang="en-US" sz="3200" dirty="0">
              <a:solidFill>
                <a:schemeClr val="tx1"/>
              </a:solidFill>
            </a:endParaRPr>
          </a:p>
        </p:txBody>
      </p: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A0614AE-7DA6-4443-9A06-FA7BD7CD666D}" type="slidenum">
              <a:rPr lang="en-US" smtClean="0"/>
              <a:pPr/>
              <a:t>89</a:t>
            </a:fld>
            <a:endParaRPr lang="en-US" dirty="0"/>
          </a:p>
        </p:txBody>
      </p:sp>
      <p:sp>
        <p:nvSpPr>
          <p:cNvPr id="3" name="Text Placeholder 2"/>
          <p:cNvSpPr>
            <a:spLocks noGrp="1"/>
          </p:cNvSpPr>
          <p:nvPr>
            <p:ph type="body" sz="half" idx="4294967295"/>
          </p:nvPr>
        </p:nvSpPr>
        <p:spPr>
          <a:xfrm>
            <a:off x="1011237" y="1092200"/>
            <a:ext cx="8894763" cy="5041900"/>
          </a:xfrm>
        </p:spPr>
        <p:txBody>
          <a:bodyPr/>
          <a:lstStyle/>
          <a:p>
            <a:r>
              <a:rPr/>
              <a:t>In order to scale the name service horizontally, federation uses multiple independent Namenodes/namespaces. The Namenodes are federated, that is, the Namenodes are independent and don’t require coordination with each other. </a:t>
            </a:r>
            <a:endParaRPr smtClean="0"/>
          </a:p>
          <a:p>
            <a:r>
              <a:rPr smtClean="0"/>
              <a:t>The </a:t>
            </a:r>
            <a:r>
              <a:rPr/>
              <a:t>datanodes are used as common storage for blocks by all the Namenodes. Each datanode registers with all the Namenodes in the cluster. Datanodes send periodic heartbeats and block reports and handles commands from the Namenodes.</a:t>
            </a:r>
            <a:endParaRPr lang="en-US" dirty="0"/>
          </a:p>
        </p:txBody>
      </p:sp>
      <p:sp>
        <p:nvSpPr>
          <p:cNvPr id="2" name="Title 1"/>
          <p:cNvSpPr>
            <a:spLocks noGrp="1"/>
          </p:cNvSpPr>
          <p:nvPr>
            <p:ph type="title" idx="4294967295"/>
          </p:nvPr>
        </p:nvSpPr>
        <p:spPr>
          <a:xfrm>
            <a:off x="0" y="63500"/>
            <a:ext cx="8097639" cy="704850"/>
          </a:xfrm>
        </p:spPr>
        <p:txBody>
          <a:bodyPr>
            <a:normAutofit/>
          </a:bodyPr>
          <a:lstStyle/>
          <a:p>
            <a:r>
              <a:rPr smtClean="0"/>
              <a:t>Multiple Namenodes/Namespaces</a:t>
            </a:r>
            <a:endParaRPr lang="en-US" dirty="0"/>
          </a:p>
        </p:txBody>
      </p:sp>
      <p:pic>
        <p:nvPicPr>
          <p:cNvPr id="106498" name="Picture 2" descr="HDFS Federation Architecture"/>
          <p:cNvPicPr>
            <a:picLocks noChangeAspect="1" noChangeArrowheads="1"/>
          </p:cNvPicPr>
          <p:nvPr/>
        </p:nvPicPr>
        <p:blipFill>
          <a:blip r:embed="rId2"/>
          <a:srcRect/>
          <a:stretch>
            <a:fillRect/>
          </a:stretch>
        </p:blipFill>
        <p:spPr bwMode="auto">
          <a:xfrm>
            <a:off x="2438401" y="3276600"/>
            <a:ext cx="4391025" cy="2638426"/>
          </a:xfrm>
          <a:prstGeom prst="rect">
            <a:avLst/>
          </a:prstGeom>
          <a:noFill/>
        </p:spPr>
      </p:pic>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A0614AE-7DA6-4443-9A06-FA7BD7CD666D}" type="slidenum">
              <a:rPr lang="en-US" smtClean="0"/>
              <a:pPr/>
              <a:t>90</a:t>
            </a:fld>
            <a:endParaRPr lang="en-US" dirty="0"/>
          </a:p>
        </p:txBody>
      </p:sp>
      <p:sp>
        <p:nvSpPr>
          <p:cNvPr id="3" name="Text Placeholder 2"/>
          <p:cNvSpPr>
            <a:spLocks noGrp="1"/>
          </p:cNvSpPr>
          <p:nvPr>
            <p:ph type="body" sz="half" idx="4294967295"/>
          </p:nvPr>
        </p:nvSpPr>
        <p:spPr>
          <a:xfrm>
            <a:off x="1011237" y="1092200"/>
            <a:ext cx="8894763" cy="5041900"/>
          </a:xfrm>
        </p:spPr>
        <p:txBody>
          <a:bodyPr/>
          <a:lstStyle/>
          <a:p>
            <a:r>
              <a:rPr/>
              <a:t>A Block Pool is a set of blocks that belong to a single namespace. </a:t>
            </a:r>
            <a:endParaRPr smtClean="0"/>
          </a:p>
          <a:p>
            <a:r>
              <a:rPr smtClean="0"/>
              <a:t>Datanodes </a:t>
            </a:r>
            <a:r>
              <a:rPr/>
              <a:t>store blocks for all the block pools in the cluster. It is managed independently of other block pools. </a:t>
            </a:r>
            <a:endParaRPr smtClean="0"/>
          </a:p>
          <a:p>
            <a:r>
              <a:rPr smtClean="0"/>
              <a:t>This </a:t>
            </a:r>
            <a:r>
              <a:rPr/>
              <a:t>allows a namespace to generate Block IDs for new blocks without the need for coordination with the other namespaces. </a:t>
            </a:r>
            <a:endParaRPr smtClean="0"/>
          </a:p>
          <a:p>
            <a:r>
              <a:rPr smtClean="0"/>
              <a:t>The </a:t>
            </a:r>
            <a:r>
              <a:rPr/>
              <a:t>failure of a Namenode does not prevent the datanode from serving other Namenodes in the cluster.</a:t>
            </a:r>
          </a:p>
          <a:p>
            <a:r>
              <a:rPr/>
              <a:t>A Namespace and its block pool together are called Namespace Volume</a:t>
            </a:r>
            <a:r>
              <a:rPr smtClean="0"/>
              <a:t>.</a:t>
            </a:r>
          </a:p>
          <a:p>
            <a:r>
              <a:rPr smtClean="0"/>
              <a:t> </a:t>
            </a:r>
            <a:r>
              <a:rPr/>
              <a:t>It is a self-contained unit of management. When a Namenode/namespace is deleted, the corresponding block pool at the datanodes is deleted</a:t>
            </a:r>
            <a:r>
              <a:rPr smtClean="0"/>
              <a:t>.</a:t>
            </a:r>
          </a:p>
          <a:p>
            <a:r>
              <a:rPr smtClean="0"/>
              <a:t> </a:t>
            </a:r>
            <a:r>
              <a:rPr/>
              <a:t>Each namespace volume is upgraded as a unit, during cluster upgrade.</a:t>
            </a:r>
          </a:p>
          <a:p>
            <a:endParaRPr lang="en-US" dirty="0"/>
          </a:p>
        </p:txBody>
      </p:sp>
      <p:sp>
        <p:nvSpPr>
          <p:cNvPr id="2" name="Title 1"/>
          <p:cNvSpPr>
            <a:spLocks noGrp="1"/>
          </p:cNvSpPr>
          <p:nvPr>
            <p:ph type="title" idx="4294967295"/>
          </p:nvPr>
        </p:nvSpPr>
        <p:spPr>
          <a:xfrm>
            <a:off x="0" y="63500"/>
            <a:ext cx="8097639" cy="704850"/>
          </a:xfrm>
        </p:spPr>
        <p:txBody>
          <a:bodyPr/>
          <a:lstStyle/>
          <a:p>
            <a:r>
              <a:rPr smtClean="0"/>
              <a:t>Block Pool</a:t>
            </a:r>
            <a:endParaRPr lang="en-US" dirty="0"/>
          </a:p>
        </p:txBody>
      </p:sp>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A0614AE-7DA6-4443-9A06-FA7BD7CD666D}" type="slidenum">
              <a:rPr lang="en-US" smtClean="0"/>
              <a:pPr/>
              <a:t>91</a:t>
            </a:fld>
            <a:endParaRPr lang="en-US" dirty="0"/>
          </a:p>
        </p:txBody>
      </p:sp>
      <p:sp>
        <p:nvSpPr>
          <p:cNvPr id="3" name="Text Placeholder 2"/>
          <p:cNvSpPr>
            <a:spLocks noGrp="1"/>
          </p:cNvSpPr>
          <p:nvPr>
            <p:ph type="body" sz="half" idx="4294967295"/>
          </p:nvPr>
        </p:nvSpPr>
        <p:spPr>
          <a:xfrm>
            <a:off x="1011237" y="1092200"/>
            <a:ext cx="8894763" cy="5041900"/>
          </a:xfrm>
        </p:spPr>
        <p:txBody>
          <a:bodyPr/>
          <a:lstStyle/>
          <a:p>
            <a:r>
              <a:rPr/>
              <a:t>A new identifier </a:t>
            </a:r>
            <a:r>
              <a:rPr b="1"/>
              <a:t>ClusterID</a:t>
            </a:r>
            <a:r>
              <a:rPr/>
              <a:t> is added to identify all the nodes in the cluster</a:t>
            </a:r>
            <a:r>
              <a:rPr smtClean="0"/>
              <a:t>.</a:t>
            </a:r>
          </a:p>
          <a:p>
            <a:r>
              <a:rPr smtClean="0"/>
              <a:t>When </a:t>
            </a:r>
            <a:r>
              <a:rPr/>
              <a:t>a Namenode is formatted, this identifier is provided or auto generated. </a:t>
            </a:r>
            <a:endParaRPr smtClean="0"/>
          </a:p>
          <a:p>
            <a:r>
              <a:rPr smtClean="0"/>
              <a:t>This </a:t>
            </a:r>
            <a:r>
              <a:rPr/>
              <a:t>ID should be used for formatting the other Namenodes into the cluster.</a:t>
            </a:r>
            <a:endParaRPr lang="en-US" dirty="0"/>
          </a:p>
        </p:txBody>
      </p:sp>
      <p:sp>
        <p:nvSpPr>
          <p:cNvPr id="2" name="Title 1"/>
          <p:cNvSpPr>
            <a:spLocks noGrp="1"/>
          </p:cNvSpPr>
          <p:nvPr>
            <p:ph type="title" idx="4294967295"/>
          </p:nvPr>
        </p:nvSpPr>
        <p:spPr>
          <a:xfrm>
            <a:off x="0" y="63500"/>
            <a:ext cx="8097639" cy="704850"/>
          </a:xfrm>
        </p:spPr>
        <p:txBody>
          <a:bodyPr/>
          <a:lstStyle/>
          <a:p>
            <a:r>
              <a:rPr smtClean="0"/>
              <a:t>ClusterID</a:t>
            </a:r>
            <a:endParaRPr lang="en-US" dirty="0"/>
          </a:p>
        </p:txBody>
      </p:sp>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A0614AE-7DA6-4443-9A06-FA7BD7CD666D}" type="slidenum">
              <a:rPr lang="en-US" smtClean="0"/>
              <a:pPr/>
              <a:t>92</a:t>
            </a:fld>
            <a:endParaRPr lang="en-US" dirty="0"/>
          </a:p>
        </p:txBody>
      </p:sp>
      <p:sp>
        <p:nvSpPr>
          <p:cNvPr id="3" name="Text Placeholder 2"/>
          <p:cNvSpPr>
            <a:spLocks noGrp="1"/>
          </p:cNvSpPr>
          <p:nvPr>
            <p:ph type="body" sz="half" idx="4294967295"/>
          </p:nvPr>
        </p:nvSpPr>
        <p:spPr>
          <a:xfrm>
            <a:off x="1011237" y="1092200"/>
            <a:ext cx="8894763" cy="5041900"/>
          </a:xfrm>
        </p:spPr>
        <p:txBody>
          <a:bodyPr/>
          <a:lstStyle/>
          <a:p>
            <a:r>
              <a:rPr b="1"/>
              <a:t>Namespace Scalability</a:t>
            </a:r>
            <a:r>
              <a:rPr/>
              <a:t> - HDFS cluster storage scales horizontally but the namespace does not. Large deployments or deployments using lot of small files benefit from scaling the namespace by adding more Namenodes to the cluster</a:t>
            </a:r>
          </a:p>
          <a:p>
            <a:r>
              <a:rPr b="1"/>
              <a:t>Performance</a:t>
            </a:r>
            <a:r>
              <a:rPr/>
              <a:t> - File system operation throughput is limited by a single Namenode in the prior architecture. Adding more Namenodes to the cluster scales the file system read/write operations throughput.</a:t>
            </a:r>
          </a:p>
          <a:p>
            <a:r>
              <a:rPr b="1"/>
              <a:t>Isolation</a:t>
            </a:r>
            <a:r>
              <a:rPr/>
              <a:t> - A single Namenode offers no isolation in multi user environment. An experimental application can overload the Namenode and slow down production critical applications. With multiple Namenodes, different categories of applications and users can be isolated to different namespaces.</a:t>
            </a:r>
          </a:p>
          <a:p>
            <a:r>
              <a:rPr/>
              <a:t/>
            </a:r>
            <a:br>
              <a:rPr/>
            </a:br>
            <a:endParaRPr lang="en-US" dirty="0"/>
          </a:p>
        </p:txBody>
      </p:sp>
      <p:sp>
        <p:nvSpPr>
          <p:cNvPr id="2" name="Title 1"/>
          <p:cNvSpPr>
            <a:spLocks noGrp="1"/>
          </p:cNvSpPr>
          <p:nvPr>
            <p:ph type="title" idx="4294967295"/>
          </p:nvPr>
        </p:nvSpPr>
        <p:spPr>
          <a:xfrm>
            <a:off x="0" y="63500"/>
            <a:ext cx="8097639" cy="704850"/>
          </a:xfrm>
        </p:spPr>
        <p:txBody>
          <a:bodyPr>
            <a:normAutofit/>
          </a:bodyPr>
          <a:lstStyle/>
          <a:p>
            <a:r>
              <a:rPr smtClean="0"/>
              <a:t>Key Benefits</a:t>
            </a:r>
            <a:endParaRPr lang="en-US" dirty="0"/>
          </a:p>
        </p:txBody>
      </p:sp>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A0614AE-7DA6-4443-9A06-FA7BD7CD666D}" type="slidenum">
              <a:rPr lang="en-US" smtClean="0"/>
              <a:pPr/>
              <a:t>93</a:t>
            </a:fld>
            <a:endParaRPr lang="en-US" dirty="0"/>
          </a:p>
        </p:txBody>
      </p:sp>
      <p:sp>
        <p:nvSpPr>
          <p:cNvPr id="3" name="Text Placeholder 2"/>
          <p:cNvSpPr>
            <a:spLocks noGrp="1"/>
          </p:cNvSpPr>
          <p:nvPr>
            <p:ph type="body" sz="half" idx="4294967295"/>
          </p:nvPr>
        </p:nvSpPr>
        <p:spPr>
          <a:xfrm>
            <a:off x="1011237" y="1092200"/>
            <a:ext cx="8894763" cy="5041900"/>
          </a:xfrm>
        </p:spPr>
        <p:txBody>
          <a:bodyPr/>
          <a:lstStyle/>
          <a:p>
            <a:r>
              <a:rPr/>
              <a:t>Prior to Hadoop 2.0.0, the NameNode was a single point of failure (SPOF) in an HDFS cluster. Each cluster had a single NameNode, and if that machine or process became unavailable, the cluster as a whole would be unavailable until the NameNode was either restarted or brought up on a separate machine.</a:t>
            </a:r>
          </a:p>
          <a:p>
            <a:r>
              <a:rPr/>
              <a:t>This impacted the total availability of the HDFS cluster in two major ways:</a:t>
            </a:r>
          </a:p>
          <a:p>
            <a:r>
              <a:rPr/>
              <a:t>In the case of an unplanned event such as a machine crash, the cluster would be unavailable until an operator restarted the NameNode.</a:t>
            </a:r>
          </a:p>
          <a:p>
            <a:r>
              <a:rPr/>
              <a:t>Planned maintenance events such as software or hardware upgrades on the NameNode machine would result in windows of cluster downtime.</a:t>
            </a:r>
          </a:p>
          <a:p>
            <a:r>
              <a:rPr/>
              <a:t>The HDFS High Availability feature addresses the above problems by providing the option of running two redundant NameNodes in the same cluster in an Active/Passive configuration with a hot standby. This allows a fast failover to a new NameNode in the case that a machine crashes, or a graceful administrator-initiated failover for the purpose of planned maintenance.</a:t>
            </a:r>
          </a:p>
          <a:p>
            <a:endParaRPr lang="en-US" dirty="0"/>
          </a:p>
        </p:txBody>
      </p:sp>
      <p:sp>
        <p:nvSpPr>
          <p:cNvPr id="2" name="Title 1"/>
          <p:cNvSpPr>
            <a:spLocks noGrp="1"/>
          </p:cNvSpPr>
          <p:nvPr>
            <p:ph type="title" idx="4294967295"/>
          </p:nvPr>
        </p:nvSpPr>
        <p:spPr>
          <a:xfrm>
            <a:off x="0" y="63500"/>
            <a:ext cx="8097639" cy="704850"/>
          </a:xfrm>
        </p:spPr>
        <p:txBody>
          <a:bodyPr/>
          <a:lstStyle/>
          <a:p>
            <a:r>
              <a:rPr smtClean="0"/>
              <a:t>Background</a:t>
            </a:r>
            <a:endParaRPr lang="en-US" dirty="0"/>
          </a:p>
        </p:txBody>
      </p:sp>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A0614AE-7DA6-4443-9A06-FA7BD7CD666D}" type="slidenum">
              <a:rPr lang="en-US" smtClean="0"/>
              <a:pPr/>
              <a:t>94</a:t>
            </a:fld>
            <a:endParaRPr lang="en-US" dirty="0"/>
          </a:p>
        </p:txBody>
      </p:sp>
      <p:sp>
        <p:nvSpPr>
          <p:cNvPr id="2" name="Title 1"/>
          <p:cNvSpPr>
            <a:spLocks noGrp="1"/>
          </p:cNvSpPr>
          <p:nvPr>
            <p:ph type="title" idx="4294967295"/>
          </p:nvPr>
        </p:nvSpPr>
        <p:spPr>
          <a:xfrm>
            <a:off x="0" y="63500"/>
            <a:ext cx="8097639" cy="704850"/>
          </a:xfrm>
        </p:spPr>
        <p:txBody>
          <a:bodyPr/>
          <a:lstStyle/>
          <a:p>
            <a:r>
              <a:rPr smtClean="0"/>
              <a:t>HDFS High Availability</a:t>
            </a:r>
            <a:endParaRPr lang="en-US" dirty="0"/>
          </a:p>
        </p:txBody>
      </p:sp>
      <p:sp>
        <p:nvSpPr>
          <p:cNvPr id="107522" name="AutoShape 2" descr="data:image/png;base64,iVBORw0KGgoAAAANSUhEUgAAASMAAACtCAMAAADMM+kDAAABVlBMVEX///+YAAA8eNhqqE+cAAAAAACNAAA9e95bXV01AADl5OEALWQRHzadAAD5+/uQAABtrVFYWFiAAAAAMXCVkZaVk41aAAAvMy3V1NEmYLfo6urx8fFTjDkYAADg4OA+AACEioq9wMA2KChiYmJ4eHgWIDKzs7OQkJCnp6ecnJxvb2+tra29vb2YmJhycnLNzc05OTlHR0dOTk47OzssLCyAgIBJAABloEskAAAjNxovAAArVps5c85ThD4mJiZNAABCaTEzUSZrAAAMEwl3AAAoUZFRgDwdOmkxY7I7XiwXJBEZMloiQ3lhAAASIz8zZ7kqVhIGDBYVKkwgMhgtRyJMgjIJEiEhJzQAHlshWa0SSZUADz4AACQUAAAmHBwYGBh2vFgAIwAPIQRBbywRGw0KDwcjSws6aiM3PTQ8QjogOhQTABcROQAAKwAjKzsAAB4AAEQAN3sfRxV1AAAUR0lEQVR4nO1d+X/aSLJvG9oQP6NYnoyjkew2rDS6oZFAwQcktuOD2I6JnWPObGZ3jszum923+///8rpBgCR0gGOMPOH7cQiSGqn6q+rq6upSC4A55phjjjnmmAQCMrVHov377693CF7//g+28kjFSJi1XGkBUsV//PPVx7eNRiOTWe0ik2k0Nt5+/O215chznjjn8W9vG11aguiStfHxD0v7rGky679thPLjo+rtv0Q0a0lnBcF+lYnnp89S41+PZi3sbCA83hiHoR5NHyuzFncmkManiJD0G561vLMAnICiTGbjs2xt/9uYRI9efZYcPf77+CStnjwvz1reWeD3jbP9hH6/z1Dj4E2wrRFvAAnMZFdkhPvmQzxezez/st9Ioml1dePgrLUa4AhDAYjqhHYcGSVevcUaTB+PSf0zJzuv91uZcD+SOtqN1sHZQYs63H6OJKwB3eAAw+qOIOqyWmGLFlIlhzChi0iUKowuFRkxj8t0HyNWSpyYN4uyXaqw98dvf9zjoXFysPP6YL9Fh2urA9AB28n+m9c7lEFa0M8RUzerXY6EChCBqUoaL2OkWTLLASSajAgMjOW8igBnyxYPDMfI64CTdd7AUmlWNZ4cj4fq0mic7BOm6KD/DQEd+u+8eUF4ywwUzM+RKvMK7nLkANHUkK7xBsepIiPzACFVE4FmSAJrYEbTGYMBsiGYFYBlfVlDvGPOqsoT43GwXfXUpzFUKG8BP0cKcdNVFSPAqEDjpbJqChghXHLoAclBbFFjpLLCOBIvO7RHdCRM9tMGiiXnnrW1sTGZD2lPS+g7xjQ5mtApSC1uxhEerX6Jej6DLS7Qklzjw0+rGlPFzTiSBIYjNeaZrgvJMYDhdQAMFSDKAjlW5lCXKAbRo2BZBNTbBBbZSagc/vpekObp10bDSKvu52qQI4dnzQrnKEVVZU2nJAp5uQaAVlbLEibekqlpxDw7JZuvq4qpC6xcpww6yEKsqZu2qZdEVClLsqbch0CCy9Hqyc5B4+Rk1UMM+XfQoJ8vGgf9vX2OisS5dkSBKYuAU21NKstAIg0KE2Uif8UKp/GcjDWLc0BdczSVHkWiQvozEyjkt6pmKQJQ9LJyHzzuPkewsb//4sVJI9M6yWy0Wo2TxupGCxKONlpnG/sNstenR9hhRFkuKQ5STJHROIchzciUHWSqgNEElnCk2oyIHcAKBqfTozLSiPZI5HeYc4QqNrBTRPg+eEl9jt78etDYPzvYaR282T84O3m+f7YB9yEhiny2ft2AB36bDUoKL8iqgmTF5BUT4DK12WVGo3phKogTeET2IQwERQYc0TNyVAUmhxUeLQOVuFKyUQSaNtPKjwmXo0ar8WJnf7/xS+NgZ//gpAHJ1oufCEcnBz+dtX7Z+MXf1rrgKtQ3lG7YwyNd4m6lBtNH32YTUl68IBy9OHjz4s1JBv6849Oj5yEcfTboc9T4mdihjUwr8/NGa6Ox2thvrLZaLXKAfBIla2XmHGUG41b/fxH+0eeFCB+y6y11fSbfoHbOkYeU563MWQM+h619CFtzjjwUtQ5OVombRKwT/CXzvAGpLd9o/bw652iABum/GrB11lptPD94QfTo9evMCfylNedoiNbOT29av2Z2CCkwA3+letQ4+KkF5xx5cLZztgp7HK2ewG5b23kO9+ccedEY7eAa3jnKOUfJ+Dw5qk6SE7H69rPkSH01SU7E3+5F3PDWUXk13nQ/NU1/uw/RnmlA/fvPYyT7rZJhbv2+JTPcEgyxBp2zV/FJo+TY2z9sEdr3JuRzq5AhLAOAnfofH7vZxz6uetuNt6/+ZWvEEtUgvCeTq8zy2EgOEao2y/a+CeYjsfbP3159fLvRx9uPH1/98drS+9kzAnSsZEUSxhZvWh0A0i//Z2xc6vEWBFka4L2qIQjYNNRHDsUjTTVMfwYWAoKYEJs1reuxxTv/95fTmMqVf/gqNwG++kGOOZnD3uBOlupxnZv+xeIk8n3/dHlyCRKA/5PLLU6C3H8iJ/nw0xv25EUr0ipVvp9QvObVrWvS08lEoPgm/ExCXrqxFKgWkTrKfTupfLnvnBuLEQ7834k5yv03VJHU2if14hE/l76aVLzF3I+fIkcItO8mlmHxuy9Hz4OsT80hJmoY0kjqk4uX+/aWLdKXk9+nxa9GOXLsW+h1SyHm7OsbcPTFLbult8JRWOVuBMcKUv0n4SjRwZkA1L3y4c/BkVq9VZECtvvPwFFkp31jCKzXhUgpRx33UoudZiJHjj2FIanXFfVxlGu2m36Pt9MclXH6HOUuYLPr/L/LnTZzhKnciB8+4Ch+EPEJKA66SR9HzatT2DneoxLluh/NleOL3re75ejq9CK3t3K5B49P29e588755V6AJJej27TVQQxst4+jDtxrd67edVZWOhfnK+3OyvX18crlxfFe89Ij4vQ5ar/bu8rBxXYT5laaX7dX9lb2rkL1SK1PNTrmdgX+ttY+h+3Tvebe9fHp3t7Febt9eXy6CNvXRJvukKPc+fXpVRs2jzuEow5RpvZK+yKEI1Sd9rN5Pb/bx9HeZe7i4nTv9OKC6DjhaI9wdL5IBL3yWqWpc9S8XMztXbRXzhfPL06bi5fN3GlYW7tRDGRS4KoZ6NdOV66bRLEvT48v2u3j5uUpIezyOHe8csf2aLEXrunZ6t5WoEiTrd3NbAZTFP/tF8611q6ddr+1r/bulqMBU9H4ir2zxzbQ/0WLkeuL2ez4998NR529XKfdaefanbCjIWPaqSHch9zr5IjlbpKPMO7uhKPcHuzsXRzD5sVxmELNnKPc5TvSoaxc567C7uFdcXR1TTh6d36cUo6u3x1fd66v2iuz5Oj0nLhmx5eXKeXosg3fdS7b72aqR6dNSJyQDkwpR9Rz66w0L+DsOKI2e6/dbpOPsKOz54iY6+PmcXPxeHY2e3i50L0z56jX7eci5Etd/GjaSGn8aM5RAHOOkjHnKBlzjpKh3mSe9g4fx6zegKNvbzluM3nOwe3fpzjcQM9zETkbN4cdMfkRjaZ12zLEgP9h4ryR72/94fXlH+ODRSMiLP54p7mw2hcT5h99N4VbiN59P0Gi2OL37+44XVidKM+u+cV0AoAq+83KmPiGvftVGHjH+npc+er63a6kAQlqd3rFcYGoaOyspaCggsAPTuqWOMFSV7K77Dki8YEIoiqwajspSsXnHNuC5TIRrTprUSg+QFEQNaBYilJLB03LSlXR8g4osbgOP8xaGoqSTPzpch4wZcvknKoy48dfBNXSMWIlAWgi1aeUPLBELTau8oDRLJnhKlZ5Zs+aMSbLygDldSKBQ3OLpbQ8sFSm94qvU6ut1ohSlURLncUjMFina/8jljIE9G6iQX0GYoRC6PUddncMK9cVht5Py7jbxfWQU6fNHLFiV4ut7qMY6Obp8rcNsZfprIjd/8waXaWSMWz7zl58wZer3QfckN1jiHnac0VStOga594us9YjBdsSFVVQbdGcvjYJhi1216BFovsCCf6pa4bS5NtWXSZQPyELs72Hs3jNmq7bz5iiq67LfYYAV3U7DV6c5qUnhGG4Xxir/0gWYvM9kZFSnRpNWK9qPT540e53YaVaX3fVlHT8XTBDpZYGZpLXLZcbVKxP4XlYYqUdlxcPQ8AYLlY7jWzem8MzXDPsgQnipT5LxJmrFW/TVyGNWOqfm9fZ4amV4ZtI+FSMZwdAnpbPeZ40F5zaYElvLFm35IQzsqcz4CusR0cryvC7nLJlMr1qLVQ9doBRqsOnRrFe0z7ZCTdFyxhcTZB8DyPbhmdDTNnaEiXFuyX6trSnnhtq5mvqJ8iOpbpnqBNgiKl6OwcmFWERL/xev+YPhapVbbjNmHnbuJE1RUrN8bRWPvBAO+9PBS+lbinRsr+fxXW/ssg1xdsaDTL2nNC7FAKuluDYfpcCBS6Z8Pj8DCAENLs3xvWgN0QZHlctcXz3hZFZ1ueyk84gcH5cD+hmasazQ4y8SI4NpvhjS/LdaV4b07ssiTV/IIHxdJcu5KD14W77uetbADcyxi6PDAU4NsAkX65VEmjipJrib0SCUh35TVkP7klHTDSA0QUKStWRXYNx53BP0YquDlJGDjKKNdpGnVGlSUUgO4gQlw0FjRLdp7NBSiKc8G7YNbCPuFshVkwc7cJQKt/8x4REIhgrxNflpaC9JbaqUg844bJtj3Z95dDHBUMUC5TT+cqe0Dk2Z8RQANorhWhDyeOE46CVpmC0UIaEEGUlvKXzHSPhY0g5dCEVRqmNLmxDg0GEGuSEDuzKIb+gVw1diCxVoSMvwmMRXPhqaoxWC2mHTBnWYZheqNXwxYK4oFvkFo9bWmiW8A/aBhDCzCyF8TRgaxniWGJettngD9SnBgiFWQtvU9N5yRpCPBisXXXDUWeUa6tH+XPdWRQXdDLFvfuCWvNGwiMZIuPC8P3CdN4KVZMdU+u3itDWHK4lfVAatCgNV+0oE1qynO4N6U2ODdGNhHd/pIa1SVeiKO7N6YSO8gCVVV6TysCpYF0gV1dF7EicLFUEU5KAqFfNsmPQ8IQuSCInSaRKRcdcliTGcSoIorjbh+uRK+lg1uGUMCtNh/mcGTNRV4m8a1MKHVWLuqySAYVCzB0SqZfqLMsKtss844jANEWiKZZJp/lwEbP09XkKYOwSr5tqmQVlvtvHR4+1hXqUwyKosPYhok4ShNHT0WxUC5yak50nPoVKBoKKZhJXhU4pOLxqINnlSNaBxCBMRo4iVks6yCOMAYNMUecwJwKt19miMG/IhRh21wXDypNLoTwbQoVMg3OcVA+NhDOhblEPON4s3Bh5XcSyoDkKkCRyDZ0h9WYkYqMqpK05EqMAVXUU0hFpCj3OSRXSeiTFQFKFd4DM94YN0avKhRjYbrTNbUnLOhuos1zr93q4UisHaRrMM4bhrlMhlImathwX/PMH3rBk+YLbvOQNmpnVsscOMSXdX5irx4l11+PZCR2N2MjWMPCGilVn5GYLTn9FALOqBC01UbphOgoejSh4MMXQkXtZ5EonMN1KULcpWBu6z+2ngkahGB8OYqmeRQfXGKUu04VuRhjqHZXdPIuRgJof00uFEETAUAVW6CsVlwEj8t1mptYB1104len6mL0iFsAG4Jnejwhb/HDeMWHiT5NMOx8XpNU+1GPUQDBstqQlxD2mNyGCakgn/TkoOxJSNB1ZXFWjXpKmINXQdJ7VbC0vVFSiCYqqcqZWFskWZMgeWZMGuh+7xAi1KzDWoBJnw7C1uEG78OGpXoorENe5fiIYycSAaEFZECQHYNkRFOpvq8gxVET8SZFsKZpIdAgogm4Qh4lzNFApsUoNi0NXBRcjr8BJtfLyMLkkBNjqTgzIo+ZoiLxKQ7wxkXBteqkQTAWr9O23CsL0ZcrE11YoZWR8Ag0bqCXKUdEwAPFZHIGBZFs2JGBhDRgmoww9xIhRJlL6KQyMFeH84eHUiVmNeh2xa9bJ6aQImuL8j0+FhlTqWGBFAahiAK2EAR168IDDWCLeJJCByagVUsQUAOZ4SSP9N2FIJ189TltYWILXfDdeCsvBc3VouCmFtFrBo4TIqYZFwvl8Yk1njuBMG50cywfy2YyRUBO2peAujh0Z2qBALIoLCccZ0UOU9MCfa4RDs2w5v5vMsWFKA7i8fxYlLKCG9UCy83RCR7cMT79CBlsR+TSMJzaNrEpUZ4h0z5y+GeE/l8SqxwlPUxJkNFyrTa10zERgP/DG2XrcnRcGiV5ajKEhTribZ2GmLhUiFFRMQbWTJqpV6m4iNlKH+hCK3cmhYvwIg5HzLHXC9ZRlHfnADACqJdGi8va2osqRURfW86i/I/qUhKVaiXSdw1+GlaN5FjWxVPMKkioIzubugwGebD15suV+3/Z7Q9jeHhTb8pbb3Q72YuX6oOgTWnLwu+26Lz5k1NxyW/R0w2IPdv8a5WTNAhiuFQrZMJDd6x5nQNpaiCy4tOllU/hwGFmycOgJXFrr2ciCa6HzUDMBv7mQXYhE4WgwhVBeL0SXWyhse2pUX4o5ZXbpab+ceBRzyuzCZlrMk74WUx9S9y23exO2Y8stLAz7beNlbNHsoTvzwW3Fsb6QXUtLbsRmfNWza8VeOTm+4guFB4O7zsYWXBjQ6cTfnoXs5gz4CAH/IPZeLiwsuZ5NMalC64Oh8V8STpl93yvHPowv56F9pkjk6KEbeBufI+YvCa2yrx9JHGW30pE6OucoGXOOkjHnKBlzjpIx5ygZc46S4eOIDqcWCln6F88RKUdKLSx4fxvOUfeUWfLn3RfCES2XDZZLIUfZZxA+KWytF7Y8fIRyBCE8WoJLS57xSThH2UMIdxdePii89LjpIRxl1yDcXDqC2aNnnnKp5OhldvdoCy4lc/SQMAQfjMPRk+z6s5fwKJmjwuH2Glw/epJ2jg4L6+tbz3afJHNUgGubD9bH4ahwtP3yyeZ6EkfvC0vwaGvzZer16LCwdbi19gAmcrSQhUubD+HuOBwdbr18uQ6TOVp7v/bkCKaeIwi3C7trD5M5gvBwCRbWN8ewR+/fL62vFxI5gu/h2tFW4UHK21pXLvdfPEfBQpEchReN6PtHyqWUoxHM/aM5R2NgzlEy5hwlY85RMuYcJWPOUTLmHCVD2B1z7qh8lMDRs8FEbS1p7sjlKL8UX66wm5Ip/82E+hy5OUH4WTxHhe1BhfSEuj90adcSaF9IyRwkUGOn8RcK7/tVf/owrkbeiWcuXjcLW67GCTC+3MvULBRlHxUiK5/N7g4ybbm45InC0ntPxlBxPeaUhfVBZq68m40pdzSdh0ZvAkZ/sLYUgcNtTzIy/uvLqHJrz/yJ1cr2UVTRo93isJy8fRh5ygd6mvK0OEXPh0IKZNXKjhhaTiwGH5TktUr4KXV/Iq2gShHllDSuyzLHHHPMMccU8f/hBwbi0/gv/AAAAABJRU5ErkJgg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107524" name="Picture 4" descr="http://www.cloudera.com/wp-content/uploads/2012/03/HANNdiagram-2.png"/>
          <p:cNvPicPr>
            <a:picLocks noChangeAspect="1" noChangeArrowheads="1"/>
          </p:cNvPicPr>
          <p:nvPr/>
        </p:nvPicPr>
        <p:blipFill>
          <a:blip r:embed="rId2"/>
          <a:srcRect/>
          <a:stretch>
            <a:fillRect/>
          </a:stretch>
        </p:blipFill>
        <p:spPr bwMode="auto">
          <a:xfrm>
            <a:off x="990601" y="1219200"/>
            <a:ext cx="7629525" cy="4552951"/>
          </a:xfrm>
          <a:prstGeom prst="rect">
            <a:avLst/>
          </a:prstGeom>
          <a:noFill/>
        </p:spPr>
      </p:pic>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A0614AE-7DA6-4443-9A06-FA7BD7CD666D}" type="slidenum">
              <a:rPr lang="en-US" smtClean="0"/>
              <a:pPr/>
              <a:t>95</a:t>
            </a:fld>
            <a:endParaRPr lang="en-US" dirty="0"/>
          </a:p>
        </p:txBody>
      </p:sp>
      <p:sp>
        <p:nvSpPr>
          <p:cNvPr id="3" name="Text Placeholder 2"/>
          <p:cNvSpPr>
            <a:spLocks noGrp="1"/>
          </p:cNvSpPr>
          <p:nvPr>
            <p:ph type="body" sz="half" idx="4294967295"/>
          </p:nvPr>
        </p:nvSpPr>
        <p:spPr>
          <a:xfrm>
            <a:off x="1011237" y="1092200"/>
            <a:ext cx="8894763" cy="5041900"/>
          </a:xfrm>
        </p:spPr>
        <p:txBody>
          <a:bodyPr/>
          <a:lstStyle/>
          <a:p>
            <a:r>
              <a:rPr/>
              <a:t>In a typical HA cluster, two separate machines are configured as NameNodes. </a:t>
            </a:r>
            <a:endParaRPr smtClean="0"/>
          </a:p>
          <a:p>
            <a:endParaRPr/>
          </a:p>
          <a:p>
            <a:r>
              <a:rPr smtClean="0"/>
              <a:t>At </a:t>
            </a:r>
            <a:r>
              <a:rPr/>
              <a:t>any point in time, exactly one of the NameNodes is in an </a:t>
            </a:r>
            <a:r>
              <a:rPr b="1" i="1"/>
              <a:t>Active</a:t>
            </a:r>
            <a:r>
              <a:rPr/>
              <a:t> state, and the other is in a </a:t>
            </a:r>
            <a:r>
              <a:rPr b="1" i="1"/>
              <a:t>Standby</a:t>
            </a:r>
            <a:r>
              <a:rPr/>
              <a:t> state. </a:t>
            </a:r>
            <a:endParaRPr smtClean="0"/>
          </a:p>
          <a:p>
            <a:endParaRPr/>
          </a:p>
          <a:p>
            <a:r>
              <a:rPr smtClean="0"/>
              <a:t>The </a:t>
            </a:r>
            <a:r>
              <a:rPr/>
              <a:t>Active NameNode is responsible for all client operations in the cluster, while the Standby is simply acting as a slave, maintaining enough state to provide a fast failover if necessary.</a:t>
            </a:r>
            <a:endParaRPr lang="en-US" dirty="0"/>
          </a:p>
        </p:txBody>
      </p:sp>
      <p:sp>
        <p:nvSpPr>
          <p:cNvPr id="2" name="Title 1"/>
          <p:cNvSpPr>
            <a:spLocks noGrp="1"/>
          </p:cNvSpPr>
          <p:nvPr>
            <p:ph type="title" idx="4294967295"/>
          </p:nvPr>
        </p:nvSpPr>
        <p:spPr>
          <a:xfrm>
            <a:off x="0" y="63500"/>
            <a:ext cx="8097639" cy="704850"/>
          </a:xfrm>
        </p:spPr>
        <p:txBody>
          <a:bodyPr/>
          <a:lstStyle/>
          <a:p>
            <a:r>
              <a:rPr smtClean="0"/>
              <a:t>Architecture</a:t>
            </a:r>
            <a:endParaRPr lang="en-US" dirty="0"/>
          </a:p>
        </p:txBody>
      </p:sp>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A0614AE-7DA6-4443-9A06-FA7BD7CD666D}" type="slidenum">
              <a:rPr lang="en-US" smtClean="0"/>
              <a:pPr/>
              <a:t>96</a:t>
            </a:fld>
            <a:endParaRPr lang="en-US" dirty="0"/>
          </a:p>
        </p:txBody>
      </p:sp>
      <p:sp>
        <p:nvSpPr>
          <p:cNvPr id="3" name="Text Placeholder 2"/>
          <p:cNvSpPr>
            <a:spLocks noGrp="1"/>
          </p:cNvSpPr>
          <p:nvPr>
            <p:ph type="body" sz="half" idx="4294967295"/>
          </p:nvPr>
        </p:nvSpPr>
        <p:spPr>
          <a:xfrm>
            <a:off x="1011237" y="1092200"/>
            <a:ext cx="8894763" cy="5041900"/>
          </a:xfrm>
        </p:spPr>
        <p:txBody>
          <a:bodyPr/>
          <a:lstStyle/>
          <a:p>
            <a:r>
              <a:rPr/>
              <a:t>In order for the Standby node to keep its state synchronized with the Active node, both nodes communicate with a group of separate daemons called "JournalNodes" (JNs). </a:t>
            </a:r>
            <a:endParaRPr smtClean="0"/>
          </a:p>
          <a:p>
            <a:r>
              <a:rPr smtClean="0"/>
              <a:t>When </a:t>
            </a:r>
            <a:r>
              <a:rPr/>
              <a:t>any namespace modification is performed by the Active node, it durably logs a record of the modification to a majority of these JNs. </a:t>
            </a:r>
            <a:endParaRPr smtClean="0"/>
          </a:p>
          <a:p>
            <a:r>
              <a:rPr smtClean="0"/>
              <a:t>The </a:t>
            </a:r>
            <a:r>
              <a:rPr/>
              <a:t>Standby node is capable of reading the edits from the JNs, and is constantly watching them for changes to the edit log</a:t>
            </a:r>
            <a:r>
              <a:rPr smtClean="0"/>
              <a:t>.</a:t>
            </a:r>
          </a:p>
          <a:p>
            <a:r>
              <a:rPr smtClean="0"/>
              <a:t> </a:t>
            </a:r>
            <a:r>
              <a:rPr/>
              <a:t>As the Standby Node sees the edits, it applies them to its own namespace. In the event of a failover, the Standby will ensure that it has read all of the edits from the JounalNodes before promoting itself to the Active state. </a:t>
            </a:r>
            <a:endParaRPr smtClean="0"/>
          </a:p>
          <a:p>
            <a:r>
              <a:rPr smtClean="0"/>
              <a:t>This </a:t>
            </a:r>
            <a:r>
              <a:rPr/>
              <a:t>ensures that the namespace state is fully synchronized before a failover occurs.</a:t>
            </a:r>
            <a:endParaRPr lang="en-US" dirty="0"/>
          </a:p>
        </p:txBody>
      </p:sp>
      <p:sp>
        <p:nvSpPr>
          <p:cNvPr id="2" name="Title 1"/>
          <p:cNvSpPr>
            <a:spLocks noGrp="1"/>
          </p:cNvSpPr>
          <p:nvPr>
            <p:ph type="title" idx="4294967295"/>
          </p:nvPr>
        </p:nvSpPr>
        <p:spPr>
          <a:xfrm>
            <a:off x="0" y="63500"/>
            <a:ext cx="8097639" cy="704850"/>
          </a:xfrm>
        </p:spPr>
        <p:txBody>
          <a:bodyPr/>
          <a:lstStyle/>
          <a:p>
            <a:r>
              <a:rPr smtClean="0"/>
              <a:t>Architecture</a:t>
            </a:r>
            <a:endParaRPr lang="en-US" dirty="0"/>
          </a:p>
        </p:txBody>
      </p:sp>
    </p:spTree>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A0614AE-7DA6-4443-9A06-FA7BD7CD666D}" type="slidenum">
              <a:rPr lang="en-US" smtClean="0"/>
              <a:pPr/>
              <a:t>97</a:t>
            </a:fld>
            <a:endParaRPr lang="en-US" dirty="0"/>
          </a:p>
        </p:txBody>
      </p:sp>
      <p:sp>
        <p:nvSpPr>
          <p:cNvPr id="3" name="Text Placeholder 2"/>
          <p:cNvSpPr>
            <a:spLocks noGrp="1"/>
          </p:cNvSpPr>
          <p:nvPr>
            <p:ph type="body" sz="half" idx="4294967295"/>
          </p:nvPr>
        </p:nvSpPr>
        <p:spPr>
          <a:xfrm>
            <a:off x="1011237" y="1092200"/>
            <a:ext cx="8894763" cy="5041900"/>
          </a:xfrm>
        </p:spPr>
        <p:txBody>
          <a:bodyPr/>
          <a:lstStyle/>
          <a:p>
            <a:r>
              <a:rPr/>
              <a:t>In order to provide a fast failover, it is also necessary that the Standby node have up-to-date information regarding the location of blocks in the cluster</a:t>
            </a:r>
            <a:r>
              <a:rPr smtClean="0"/>
              <a:t>.</a:t>
            </a:r>
          </a:p>
          <a:p>
            <a:endParaRPr/>
          </a:p>
          <a:p>
            <a:r>
              <a:rPr smtClean="0"/>
              <a:t> </a:t>
            </a:r>
            <a:r>
              <a:rPr/>
              <a:t>In order to achieve this, the DataNodes are configured with the location of both NameNodes, and send block location information and heartbeats to both</a:t>
            </a:r>
            <a:r>
              <a:rPr smtClean="0"/>
              <a:t>.</a:t>
            </a:r>
          </a:p>
          <a:p>
            <a:endParaRPr/>
          </a:p>
          <a:p>
            <a:endParaRPr lang="en-US" dirty="0"/>
          </a:p>
        </p:txBody>
      </p:sp>
      <p:sp>
        <p:nvSpPr>
          <p:cNvPr id="2" name="Title 1"/>
          <p:cNvSpPr>
            <a:spLocks noGrp="1"/>
          </p:cNvSpPr>
          <p:nvPr>
            <p:ph type="title" idx="4294967295"/>
          </p:nvPr>
        </p:nvSpPr>
        <p:spPr>
          <a:xfrm>
            <a:off x="0" y="63500"/>
            <a:ext cx="8097639" cy="704850"/>
          </a:xfrm>
        </p:spPr>
        <p:txBody>
          <a:bodyPr/>
          <a:lstStyle/>
          <a:p>
            <a:r>
              <a:rPr smtClean="0"/>
              <a:t>Architecture</a:t>
            </a:r>
            <a:endParaRPr lang="en-US" dirty="0"/>
          </a:p>
        </p:txBody>
      </p:sp>
    </p:spTree>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A0614AE-7DA6-4443-9A06-FA7BD7CD666D}" type="slidenum">
              <a:rPr lang="en-US" smtClean="0"/>
              <a:pPr/>
              <a:t>98</a:t>
            </a:fld>
            <a:endParaRPr lang="en-US" dirty="0"/>
          </a:p>
        </p:txBody>
      </p:sp>
      <p:sp>
        <p:nvSpPr>
          <p:cNvPr id="3" name="Text Placeholder 2"/>
          <p:cNvSpPr>
            <a:spLocks noGrp="1"/>
          </p:cNvSpPr>
          <p:nvPr>
            <p:ph type="body" sz="half" idx="4294967295"/>
          </p:nvPr>
        </p:nvSpPr>
        <p:spPr>
          <a:xfrm>
            <a:off x="1011237" y="1092200"/>
            <a:ext cx="8894763" cy="5041900"/>
          </a:xfrm>
        </p:spPr>
        <p:txBody>
          <a:bodyPr/>
          <a:lstStyle/>
          <a:p>
            <a:r>
              <a:rPr/>
              <a:t>It is vital for the correct operation of an HA cluster that only one of the NameNodes be Active at a time. </a:t>
            </a:r>
            <a:endParaRPr smtClean="0"/>
          </a:p>
          <a:p>
            <a:endParaRPr/>
          </a:p>
          <a:p>
            <a:r>
              <a:rPr/>
              <a:t>Otherwise, the namespace state would quickly diverge between the two, risking data loss or other incorrect results. </a:t>
            </a:r>
            <a:endParaRPr smtClean="0"/>
          </a:p>
          <a:p>
            <a:endParaRPr/>
          </a:p>
          <a:p>
            <a:r>
              <a:rPr smtClean="0"/>
              <a:t>In </a:t>
            </a:r>
            <a:r>
              <a:rPr/>
              <a:t>order to ensure this property and prevent the so-called "split-brain scenario," the JournalNodes will only ever allow a single NameNode to be a writer at a time. </a:t>
            </a:r>
            <a:endParaRPr smtClean="0"/>
          </a:p>
          <a:p>
            <a:endParaRPr/>
          </a:p>
          <a:p>
            <a:r>
              <a:rPr smtClean="0"/>
              <a:t>During </a:t>
            </a:r>
            <a:r>
              <a:rPr/>
              <a:t>a failover, the NameNode which is to become active will simply take over the role of writing to the JournalNodes, which will effectively prevent the other NameNode from continuing in the Active state, allowing the new Active to safely proceed with failover.</a:t>
            </a:r>
            <a:endParaRPr lang="en-US" dirty="0"/>
          </a:p>
        </p:txBody>
      </p:sp>
      <p:sp>
        <p:nvSpPr>
          <p:cNvPr id="2" name="Title 1"/>
          <p:cNvSpPr>
            <a:spLocks noGrp="1"/>
          </p:cNvSpPr>
          <p:nvPr>
            <p:ph type="title" idx="4294967295"/>
          </p:nvPr>
        </p:nvSpPr>
        <p:spPr>
          <a:xfrm>
            <a:off x="0" y="63500"/>
            <a:ext cx="8097639" cy="704850"/>
          </a:xfrm>
        </p:spPr>
        <p:txBody>
          <a:bodyPr/>
          <a:lstStyle/>
          <a:p>
            <a:r>
              <a:rPr smtClean="0"/>
              <a:t>Architecture</a:t>
            </a:r>
            <a:endParaRPr lang="en-US" dirty="0"/>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Pristine Colour">
      <a:dk1>
        <a:sysClr val="windowText" lastClr="000000"/>
      </a:dk1>
      <a:lt1>
        <a:sysClr val="window" lastClr="FFFFFF"/>
      </a:lt1>
      <a:dk2>
        <a:srgbClr val="1F497D"/>
      </a:dk2>
      <a:lt2>
        <a:srgbClr val="376092"/>
      </a:lt2>
      <a:accent1>
        <a:srgbClr val="4F81BD"/>
      </a:accent1>
      <a:accent2>
        <a:srgbClr val="BFBFBF"/>
      </a:accent2>
      <a:accent3>
        <a:srgbClr val="A6A6A6"/>
      </a:accent3>
      <a:accent4>
        <a:srgbClr val="7F7F7F"/>
      </a:accent4>
      <a:accent5>
        <a:srgbClr val="595959"/>
      </a:accent5>
      <a:accent6>
        <a:srgbClr val="E46C0A"/>
      </a:accent6>
      <a:hlink>
        <a:srgbClr val="C25830"/>
      </a:hlink>
      <a:folHlink>
        <a:srgbClr val="9BBB59"/>
      </a:folHlink>
    </a:clrScheme>
    <a:fontScheme name="Edu Pristine Font Type">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4590</TotalTime>
  <Words>5442</Words>
  <Application>Microsoft Office PowerPoint</Application>
  <PresentationFormat>A4 Paper (210x297 mm)</PresentationFormat>
  <Paragraphs>1060</Paragraphs>
  <Slides>211</Slides>
  <Notes>10</Notes>
  <HiddenSlides>0</HiddenSlides>
  <MMClips>0</MMClips>
  <ScaleCrop>false</ScaleCrop>
  <HeadingPairs>
    <vt:vector size="4" baseType="variant">
      <vt:variant>
        <vt:lpstr>Theme</vt:lpstr>
      </vt:variant>
      <vt:variant>
        <vt:i4>1</vt:i4>
      </vt:variant>
      <vt:variant>
        <vt:lpstr>Slide Titles</vt:lpstr>
      </vt:variant>
      <vt:variant>
        <vt:i4>211</vt:i4>
      </vt:variant>
    </vt:vector>
  </HeadingPairs>
  <TitlesOfParts>
    <vt:vector size="212" baseType="lpstr">
      <vt:lpstr>Office Theme</vt:lpstr>
      <vt:lpstr>Prerequisites</vt:lpstr>
      <vt:lpstr>What is Big Data?</vt:lpstr>
      <vt:lpstr>Slide 2</vt:lpstr>
      <vt:lpstr>Big Data Analytics</vt:lpstr>
      <vt:lpstr>Measurement units</vt:lpstr>
      <vt:lpstr>Slide 5</vt:lpstr>
      <vt:lpstr>Slide 6</vt:lpstr>
      <vt:lpstr>Slide 7</vt:lpstr>
      <vt:lpstr>Slide 8</vt:lpstr>
      <vt:lpstr>Key Sources</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Using Hadoop in Enterprise</vt:lpstr>
      <vt:lpstr>Hadoop Technology stack</vt:lpstr>
      <vt:lpstr>Hadoop Technology stack</vt:lpstr>
      <vt:lpstr>Hadoop  technology stack</vt:lpstr>
      <vt:lpstr>BigData ≈ </vt:lpstr>
      <vt:lpstr>Slide 30</vt:lpstr>
      <vt:lpstr>HADOOP Eco system</vt:lpstr>
      <vt:lpstr>PIG</vt:lpstr>
      <vt:lpstr>HIVE</vt:lpstr>
      <vt:lpstr>PIG x HIVE</vt:lpstr>
      <vt:lpstr>HBase</vt:lpstr>
      <vt:lpstr>Apache Flume</vt:lpstr>
      <vt:lpstr>Apache Sqoop</vt:lpstr>
      <vt:lpstr>Apache ZooKeeper</vt:lpstr>
      <vt:lpstr>Apache OoZiE</vt:lpstr>
      <vt:lpstr>Cloudera Ecosystem</vt:lpstr>
      <vt:lpstr>Distributions</vt:lpstr>
      <vt:lpstr>MapR Ecosystem</vt:lpstr>
      <vt:lpstr>Ecosystem</vt:lpstr>
      <vt:lpstr>Comparison of Enterprise distributions</vt:lpstr>
      <vt:lpstr>Hortonworks Big Data Use Cases</vt:lpstr>
      <vt:lpstr>Performance and scalability</vt:lpstr>
      <vt:lpstr>Dependability</vt:lpstr>
      <vt:lpstr>Manageability</vt:lpstr>
      <vt:lpstr>Data Access</vt:lpstr>
      <vt:lpstr>Slide 50</vt:lpstr>
      <vt:lpstr>Different Players in Hadoop</vt:lpstr>
      <vt:lpstr>Slide 52</vt:lpstr>
      <vt:lpstr>Slide 53</vt:lpstr>
      <vt:lpstr>When dataset out grows the storage of single capacity…</vt:lpstr>
      <vt:lpstr>Introduction HDFS </vt:lpstr>
      <vt:lpstr>Assumptions and Goals</vt:lpstr>
      <vt:lpstr>Hardware failure</vt:lpstr>
      <vt:lpstr>Streaming Data Access</vt:lpstr>
      <vt:lpstr>Large Data Sets</vt:lpstr>
      <vt:lpstr>Simple Coherency Model</vt:lpstr>
      <vt:lpstr>“Moving Computation is Cheaper than Moving Data”</vt:lpstr>
      <vt:lpstr>Portability Across Heterogeneous Hardware and Software Platforms</vt:lpstr>
      <vt:lpstr>Slide 63</vt:lpstr>
      <vt:lpstr>NameNode and DataNodes</vt:lpstr>
      <vt:lpstr>Name Nodes and data nodes</vt:lpstr>
      <vt:lpstr>Key points</vt:lpstr>
      <vt:lpstr>File system Name Space</vt:lpstr>
      <vt:lpstr>Data Replication</vt:lpstr>
      <vt:lpstr>Data Replication</vt:lpstr>
      <vt:lpstr>Data Replication : Replica Replacement</vt:lpstr>
      <vt:lpstr>Replica Selection</vt:lpstr>
      <vt:lpstr>Safemode</vt:lpstr>
      <vt:lpstr>Blocks </vt:lpstr>
      <vt:lpstr>BLOCK caching</vt:lpstr>
      <vt:lpstr>The Persistence of File System Metadata : Secondary Name Node</vt:lpstr>
      <vt:lpstr>Key points </vt:lpstr>
      <vt:lpstr>The Communication Protocols</vt:lpstr>
      <vt:lpstr>Robustness</vt:lpstr>
      <vt:lpstr>Data Disk Failure, Heartbeats and Re-Replication</vt:lpstr>
      <vt:lpstr>Data Disk Failure, Heartbeats and Re-Replication</vt:lpstr>
      <vt:lpstr>Cluster Rebalancing</vt:lpstr>
      <vt:lpstr>Data Integrity</vt:lpstr>
      <vt:lpstr>Metadata Disk Failure</vt:lpstr>
      <vt:lpstr>Snapshots</vt:lpstr>
      <vt:lpstr>Anatomy of file read</vt:lpstr>
      <vt:lpstr>Network distance on hadoop</vt:lpstr>
      <vt:lpstr>A typical replica pipeline</vt:lpstr>
      <vt:lpstr>Anatomy of file write</vt:lpstr>
      <vt:lpstr>Multiple Namenodes/Namespaces</vt:lpstr>
      <vt:lpstr>Block Pool</vt:lpstr>
      <vt:lpstr>ClusterID</vt:lpstr>
      <vt:lpstr>Key Benefits</vt:lpstr>
      <vt:lpstr>Background</vt:lpstr>
      <vt:lpstr>HDFS High Availability</vt:lpstr>
      <vt:lpstr>Architecture</vt:lpstr>
      <vt:lpstr>Architecture</vt:lpstr>
      <vt:lpstr>Architecture</vt:lpstr>
      <vt:lpstr>Architecture</vt:lpstr>
      <vt:lpstr>How does it Run</vt:lpstr>
      <vt:lpstr>Listing files in hdfs </vt:lpstr>
      <vt:lpstr>Environment Needed for HADOOP</vt:lpstr>
      <vt:lpstr>Configuring and Setting up HDFS</vt:lpstr>
      <vt:lpstr>Steps</vt:lpstr>
      <vt:lpstr>VMware Setup</vt:lpstr>
      <vt:lpstr>Cont.</vt:lpstr>
      <vt:lpstr>Cont.</vt:lpstr>
      <vt:lpstr>Cont.</vt:lpstr>
      <vt:lpstr>Cont.</vt:lpstr>
      <vt:lpstr>Cont.</vt:lpstr>
      <vt:lpstr>Cont.</vt:lpstr>
      <vt:lpstr>Cont.</vt:lpstr>
      <vt:lpstr>Cont.</vt:lpstr>
      <vt:lpstr>Hadoop Installation from tar ball. ( Slides 47 – 66 )</vt:lpstr>
      <vt:lpstr>Slide 114</vt:lpstr>
      <vt:lpstr>SSH Installation</vt:lpstr>
      <vt:lpstr>SSH Installation (Cont.)</vt:lpstr>
      <vt:lpstr>SSH Installation (Cont.)</vt:lpstr>
      <vt:lpstr>Slide 118</vt:lpstr>
      <vt:lpstr>Java Installation</vt:lpstr>
      <vt:lpstr>Java Installation (Cont.)</vt:lpstr>
      <vt:lpstr>Java Installation (Cont.)</vt:lpstr>
      <vt:lpstr>Java Installation (Cont.)</vt:lpstr>
      <vt:lpstr>Slide 123</vt:lpstr>
      <vt:lpstr>Hadoop Installation </vt:lpstr>
      <vt:lpstr>Hadoop Installation (Cont.) </vt:lpstr>
      <vt:lpstr>Hadoop Installation (Cont.) </vt:lpstr>
      <vt:lpstr>Hadoop Installation (Cont.) </vt:lpstr>
      <vt:lpstr>Hadoop Installation (Cont.) </vt:lpstr>
      <vt:lpstr>Changing hadoop configuration files </vt:lpstr>
      <vt:lpstr>Changing hadoop configuration files (Cont.) </vt:lpstr>
      <vt:lpstr>Changing hadoop configuration files (Cont.) </vt:lpstr>
      <vt:lpstr>Changing hadoop configuration files (Cont.) </vt:lpstr>
      <vt:lpstr>Starting Hadoop</vt:lpstr>
      <vt:lpstr>Starting Hadoop (Cont.)</vt:lpstr>
      <vt:lpstr>Starting yarn daemons</vt:lpstr>
      <vt:lpstr>Running MR program</vt:lpstr>
      <vt:lpstr>Accesing HTTP interface</vt:lpstr>
      <vt:lpstr>Accesing HTTP interface</vt:lpstr>
      <vt:lpstr>Slide 139</vt:lpstr>
      <vt:lpstr>Installation</vt:lpstr>
      <vt:lpstr>Installation</vt:lpstr>
      <vt:lpstr>Checking</vt:lpstr>
      <vt:lpstr>Closing Single node-cluster</vt:lpstr>
      <vt:lpstr>Safemode</vt:lpstr>
      <vt:lpstr>Configurations</vt:lpstr>
      <vt:lpstr>Modes</vt:lpstr>
      <vt:lpstr>Properties</vt:lpstr>
      <vt:lpstr>mapred-site.xml</vt:lpstr>
      <vt:lpstr>hdfs-site.xml</vt:lpstr>
      <vt:lpstr>core-site.xml</vt:lpstr>
      <vt:lpstr>VM Configurations</vt:lpstr>
      <vt:lpstr>VM Configurations</vt:lpstr>
      <vt:lpstr>Status HDFS</vt:lpstr>
      <vt:lpstr>HDFS Interfaces / Clients</vt:lpstr>
      <vt:lpstr>Slide 155</vt:lpstr>
      <vt:lpstr>HTTP APIs</vt:lpstr>
      <vt:lpstr>NameNode GUI</vt:lpstr>
      <vt:lpstr>Slide 158</vt:lpstr>
      <vt:lpstr>Slide 159</vt:lpstr>
      <vt:lpstr>HADOOP Shell commands</vt:lpstr>
      <vt:lpstr>Command to List Files and DIRS</vt:lpstr>
      <vt:lpstr>Example ls</vt:lpstr>
      <vt:lpstr>Practice Exercise</vt:lpstr>
      <vt:lpstr>HADOOP mkdir</vt:lpstr>
      <vt:lpstr>Example mkdir</vt:lpstr>
      <vt:lpstr>Practice Exercise</vt:lpstr>
      <vt:lpstr>HADOOP put</vt:lpstr>
      <vt:lpstr>Example Put</vt:lpstr>
      <vt:lpstr>Practice Exercise</vt:lpstr>
      <vt:lpstr>HADOOP Get</vt:lpstr>
      <vt:lpstr>Example Get</vt:lpstr>
      <vt:lpstr>Practice Exercise</vt:lpstr>
      <vt:lpstr>HADOOP Copy to Local</vt:lpstr>
      <vt:lpstr>HADOOP Copy to Local</vt:lpstr>
      <vt:lpstr>Slide 175</vt:lpstr>
      <vt:lpstr>Java API’s</vt:lpstr>
      <vt:lpstr>Environment</vt:lpstr>
      <vt:lpstr>WinSCP</vt:lpstr>
      <vt:lpstr>Slide 179</vt:lpstr>
      <vt:lpstr>Project Settings</vt:lpstr>
      <vt:lpstr>Exercise</vt:lpstr>
      <vt:lpstr>Slide 182</vt:lpstr>
      <vt:lpstr>VM Environment</vt:lpstr>
      <vt:lpstr>Configurations Needed</vt:lpstr>
      <vt:lpstr>Editing Read Only File</vt:lpstr>
      <vt:lpstr>Slide 186</vt:lpstr>
      <vt:lpstr>Changes to be Done in Local OS</vt:lpstr>
      <vt:lpstr>Slide 188</vt:lpstr>
      <vt:lpstr>Changes to be Done</vt:lpstr>
      <vt:lpstr>Slide 190</vt:lpstr>
      <vt:lpstr>Restart HADOOP Services</vt:lpstr>
      <vt:lpstr>Restart Name Node and Data Node</vt:lpstr>
      <vt:lpstr>Health Check</vt:lpstr>
      <vt:lpstr>Troubleshooting Guide</vt:lpstr>
      <vt:lpstr>Slide 195</vt:lpstr>
      <vt:lpstr>Distscp</vt:lpstr>
      <vt:lpstr>Slide 197</vt:lpstr>
      <vt:lpstr>APIs</vt:lpstr>
      <vt:lpstr>APIs</vt:lpstr>
      <vt:lpstr>Output</vt:lpstr>
      <vt:lpstr>Verify with HDFS CONENTS</vt:lpstr>
      <vt:lpstr>Seek</vt:lpstr>
      <vt:lpstr>Java API</vt:lpstr>
      <vt:lpstr>Slide 204</vt:lpstr>
      <vt:lpstr>Slide 205</vt:lpstr>
      <vt:lpstr>Copy File</vt:lpstr>
      <vt:lpstr>Slide 207</vt:lpstr>
      <vt:lpstr>Case Study Exercise</vt:lpstr>
      <vt:lpstr>Next Agenda</vt:lpstr>
      <vt:lpstr>Slide 210</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admin</dc:creator>
  <cp:lastModifiedBy>datascientist</cp:lastModifiedBy>
  <cp:revision>542</cp:revision>
  <dcterms:created xsi:type="dcterms:W3CDTF">2012-03-13T16:05:56Z</dcterms:created>
  <dcterms:modified xsi:type="dcterms:W3CDTF">2016-08-20T04:20:51Z</dcterms:modified>
</cp:coreProperties>
</file>